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9" r:id="rId23"/>
    <p:sldId id="280" r:id="rId24"/>
    <p:sldId id="283" r:id="rId25"/>
    <p:sldId id="288" r:id="rId26"/>
    <p:sldId id="287" r:id="rId27"/>
    <p:sldId id="286" r:id="rId28"/>
    <p:sldId id="290" r:id="rId29"/>
    <p:sldId id="289" r:id="rId30"/>
    <p:sldId id="284" r:id="rId31"/>
    <p:sldId id="281" r:id="rId32"/>
    <p:sldId id="291" r:id="rId33"/>
    <p:sldId id="298" r:id="rId34"/>
    <p:sldId id="297" r:id="rId35"/>
    <p:sldId id="292" r:id="rId36"/>
    <p:sldId id="294" r:id="rId37"/>
    <p:sldId id="295" r:id="rId38"/>
    <p:sldId id="296" r:id="rId39"/>
    <p:sldId id="299" r:id="rId40"/>
    <p:sldId id="285" r:id="rId41"/>
    <p:sldId id="302" r:id="rId42"/>
    <p:sldId id="303" r:id="rId43"/>
    <p:sldId id="304" r:id="rId44"/>
    <p:sldId id="305" r:id="rId45"/>
    <p:sldId id="306" r:id="rId46"/>
    <p:sldId id="277" r:id="rId47"/>
    <p:sldId id="301" r:id="rId48"/>
    <p:sldId id="278" r:id="rId49"/>
    <p:sldId id="300" r:id="rId50"/>
  </p:sldIdLst>
  <p:sldSz cx="9144000" cy="5143500" type="screen16x9"/>
  <p:notesSz cx="6858000" cy="9144000"/>
  <p:embeddedFontLst>
    <p:embeddedFont>
      <p:font typeface="Lato" panose="020B0604020202020204" charset="0"/>
      <p:regular r:id="rId52"/>
      <p:bold r:id="rId53"/>
      <p:italic r:id="rId54"/>
      <p:boldItalic r:id="rId55"/>
    </p:embeddedFont>
    <p:embeddedFont>
      <p:font typeface="Montserrat" panose="020B0604020202020204" charset="0"/>
      <p:regular r:id="rId56"/>
      <p:bold r:id="rId57"/>
      <p:italic r:id="rId58"/>
      <p:boldItalic r:id="rId59"/>
    </p:embeddedFont>
    <p:embeddedFont>
      <p:font typeface="Calibri" panose="020F0502020204030204" pitchFamily="34" charset="0"/>
      <p:regular r:id="rId60"/>
      <p:bold r:id="rId61"/>
      <p:italic r:id="rId62"/>
      <p:boldItalic r:id="rId63"/>
    </p:embeddedFont>
    <p:embeddedFont>
      <p:font typeface="Raleway" panose="020B060402020202020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1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C137E8-F59A-4BC9-B058-DB06EFED0EDD}">
  <a:tblStyle styleId="{9CC137E8-F59A-4BC9-B058-DB06EFED0E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2.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4.fntdata"/></Relationships>
</file>

<file path=ppt/media/image1.png>
</file>

<file path=ppt/media/image10.jpg>
</file>

<file path=ppt/media/image11.jpg>
</file>

<file path=ppt/media/image12.jp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44280856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0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eba0b26b64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eba0b26b64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7927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ecb85d135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ecb85d135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1524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955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d814cf7d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d814cf7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6249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23630543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266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cb9a0b074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63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e965474a9_3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e965474a9_3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03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264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b9a0b074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20223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b9a0b074_1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b9a0b074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622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06948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cb9a0b074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6848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e965474a9_3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81823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ba0b26b64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ba0b26b64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8776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059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52785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7008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4997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15614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9804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8969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2067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b9a0b074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300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eba0b26b64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eba0b26b64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8205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b9a0b074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74786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710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3993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3247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37478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61809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11419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190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0168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0845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b9a0b074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27594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2714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44902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10719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9500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e965474a9_3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e965474a9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3802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cb9a0b074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30877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cb9a0b074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51675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cb9a0b074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1820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23630543_5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23630543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778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e965474a9_3_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e965474a9_3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83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b9a0b07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6208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ba0b26b64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ba0b26b64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4888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498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hyperlink" Target="https://en.wikipedia.org/wiki/Emmy_Award" TargetMode="External"/><Relationship Id="rId3" Type="http://schemas.openxmlformats.org/officeDocument/2006/relationships/image" Target="../media/image9.jpg"/><Relationship Id="rId7" Type="http://schemas.openxmlformats.org/officeDocument/2006/relationships/hyperlink" Target="https://en.wikipedia.org/wiki/The_New_York_Times"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hyperlink" Target="https://en.wikipedia.org/wiki/Pulitzer_Prize"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hyperlink" Target="https://myautoworld.com/ford/history/ford-t/ford-t-5/ford-t-6/ford-t-7/ford-t-7.html"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1.xml"/><Relationship Id="rId6" Type="http://schemas.openxmlformats.org/officeDocument/2006/relationships/hyperlink" Target="https://asmedigitalcollection.asme.org/IDETC-CIE/proceedings-abstract/IDETC-CIE2008/59/326550" TargetMode="External"/><Relationship Id="rId5" Type="http://schemas.openxmlformats.org/officeDocument/2006/relationships/hyperlink" Target="https://www.researchgate.net/publication/263371826_Henry_Ford_vs_assembly_line_balancing" TargetMode="Externa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1.xml"/><Relationship Id="rId6" Type="http://schemas.openxmlformats.org/officeDocument/2006/relationships/hyperlink" Target="https://uobrep.openrepository.com/handle/10547/134955" TargetMode="External"/><Relationship Id="rId5" Type="http://schemas.openxmlformats.org/officeDocument/2006/relationships/hyperlink" Target="https://onlinelibrary.wiley.com/doi/abs/10.1111/j.1468-2338.1989.tb00056.x" TargetMode="Externa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1.xml"/><Relationship Id="rId6" Type="http://schemas.openxmlformats.org/officeDocument/2006/relationships/hyperlink" Target="https://www.researchgate.net/publication/246759804_Transforming_to_a_Quality_Culture_The_Henry_Ford_Production_System" TargetMode="External"/><Relationship Id="rId5" Type="http://schemas.openxmlformats.org/officeDocument/2006/relationships/hyperlink" Target="https://www.researchgate.net/publication/316798538_Concept_car_development_with_the_example_of_a_Ford_model_T_successor" TargetMode="Externa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hyperlink" Target="https://www.researchgate.net/publication/240259986_Henry_Ford's_just-in-time_system" TargetMode="External"/><Relationship Id="rId5" Type="http://schemas.openxmlformats.org/officeDocument/2006/relationships/hyperlink" Target="https://pubmed.ncbi.nlm.nih.gov/17709316/" TargetMode="Externa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researchgate.net/publication/259842435_Technological_Mutations_and_Henry_Ford"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hyperlink" Target="https://www.researchgate.net/publication/259532289" TargetMode="External"/><Relationship Id="rId5" Type="http://schemas.openxmlformats.org/officeDocument/2006/relationships/hyperlink" Target="https://www.researchgate.net/publication/260502426_Automating_the_production_line_Henry_Ford_began_it_all_when_he_designed_the_first_car_assembly_line_in_1914" TargetMode="Externa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1.xml"/><Relationship Id="rId6" Type="http://schemas.openxmlformats.org/officeDocument/2006/relationships/hyperlink" Target="https://onlinelibrary.wiley.com/doi/pdf/10.1111/j.1600-0706.2009.17613.x" TargetMode="External"/><Relationship Id="rId5" Type="http://schemas.openxmlformats.org/officeDocument/2006/relationships/hyperlink" Target="https://www.researchgate.net/publication/312190477"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www.brighthub.com/office/project-management/articles/47485.aspx"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49.xml.rels><?xml version="1.0" encoding="UTF-8" standalone="yes"?>
<Relationships xmlns="http://schemas.openxmlformats.org/package/2006/relationships"><Relationship Id="rId8" Type="http://schemas.openxmlformats.org/officeDocument/2006/relationships/hyperlink" Target="https://www.thoughtco.com/henry-ford-quotes-1991147" TargetMode="External"/><Relationship Id="rId3" Type="http://schemas.openxmlformats.org/officeDocument/2006/relationships/image" Target="../media/image3.png"/><Relationship Id="rId7" Type="http://schemas.openxmlformats.org/officeDocument/2006/relationships/hyperlink" Target="https://www.greatsayings.net/sayings-about-model-t-ford" TargetMode="External"/><Relationship Id="rId2" Type="http://schemas.openxmlformats.org/officeDocument/2006/relationships/notesSlide" Target="../notesSlides/notesSlide49.xml"/><Relationship Id="rId1" Type="http://schemas.openxmlformats.org/officeDocument/2006/relationships/slideLayout" Target="../slideLayouts/slideLayout11.xml"/><Relationship Id="rId6" Type="http://schemas.openxmlformats.org/officeDocument/2006/relationships/hyperlink" Target="https://www.scribd.com/doc/90050370/TQM-IN-FORD#download" TargetMode="External"/><Relationship Id="rId5" Type="http://schemas.openxmlformats.org/officeDocument/2006/relationships/hyperlink" Target="https://corporate.ford.com/articles/history/the-model-t.html" TargetMode="External"/><Relationship Id="rId10" Type="http://schemas.openxmlformats.org/officeDocument/2006/relationships/hyperlink" Target="https://www.brighthubpm.com/methods-strategies/72279-tqm-and-ford-motor-company" TargetMode="External"/><Relationship Id="rId4" Type="http://schemas.openxmlformats.org/officeDocument/2006/relationships/image" Target="../media/image4.png"/><Relationship Id="rId9" Type="http://schemas.openxmlformats.org/officeDocument/2006/relationships/hyperlink" Target="http://oplaunch.com/blog/2015/04/30/the-truth-about-any-color-so-long-as-it-is-blac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youtu.be/MLMS_QtKam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293620" y="630225"/>
            <a:ext cx="6409605"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Title:</a:t>
            </a:r>
            <a:endParaRPr dirty="0"/>
          </a:p>
          <a:p>
            <a:pPr marL="0" lvl="0" indent="0" algn="l" rtl="0">
              <a:spcBef>
                <a:spcPts val="0"/>
              </a:spcBef>
              <a:spcAft>
                <a:spcPts val="0"/>
              </a:spcAft>
              <a:buNone/>
            </a:pPr>
            <a:r>
              <a:rPr lang="en" dirty="0"/>
              <a:t>Success story - Henry Ford’s Model T</a:t>
            </a:r>
            <a:endParaRPr dirty="0"/>
          </a:p>
          <a:p>
            <a:pPr marL="0" lvl="0" indent="0" algn="l" rtl="0">
              <a:spcBef>
                <a:spcPts val="0"/>
              </a:spcBef>
              <a:spcAft>
                <a:spcPts val="0"/>
              </a:spcAft>
              <a:buNone/>
            </a:pPr>
            <a:endParaRPr sz="2700" b="0" dirty="0"/>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A TQM Project Review </a:t>
            </a:r>
            <a:r>
              <a:rPr lang="en" sz="2400" dirty="0"/>
              <a:t>3</a:t>
            </a:r>
            <a:r>
              <a:rPr lang="en" sz="2400" dirty="0" smtClean="0"/>
              <a:t> </a:t>
            </a:r>
            <a:r>
              <a:rPr lang="en" sz="2400" dirty="0"/>
              <a:t>Presentation</a:t>
            </a:r>
            <a:endParaRPr sz="24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34"/>
        <p:cNvGrpSpPr/>
        <p:nvPr/>
      </p:nvGrpSpPr>
      <p:grpSpPr>
        <a:xfrm>
          <a:off x="0" y="0"/>
          <a:ext cx="0" cy="0"/>
          <a:chOff x="0" y="0"/>
          <a:chExt cx="0" cy="0"/>
        </a:xfrm>
      </p:grpSpPr>
      <p:sp>
        <p:nvSpPr>
          <p:cNvPr id="135" name="Google Shape;135;p22"/>
          <p:cNvSpPr txBox="1">
            <a:spLocks noGrp="1"/>
          </p:cNvSpPr>
          <p:nvPr>
            <p:ph type="title"/>
          </p:nvPr>
        </p:nvSpPr>
        <p:spPr>
          <a:xfrm>
            <a:off x="281400" y="943000"/>
            <a:ext cx="8581200" cy="3527400"/>
          </a:xfrm>
          <a:prstGeom prst="rect">
            <a:avLst/>
          </a:prstGeom>
        </p:spPr>
        <p:txBody>
          <a:bodyPr spcFirstLastPara="1" wrap="square" lIns="91425" tIns="91425" rIns="91425" bIns="91425" anchor="t" anchorCtr="0">
            <a:noAutofit/>
          </a:bodyPr>
          <a:lstStyle/>
          <a:p>
            <a:pPr marL="457200" lvl="0" indent="-381000" algn="l" rtl="0">
              <a:lnSpc>
                <a:spcPct val="115000"/>
              </a:lnSpc>
              <a:spcBef>
                <a:spcPts val="1200"/>
              </a:spcBef>
              <a:spcAft>
                <a:spcPts val="0"/>
              </a:spcAft>
              <a:buClr>
                <a:schemeClr val="dk2"/>
              </a:buClr>
              <a:buSzPts val="2400"/>
              <a:buChar char="●"/>
            </a:pPr>
            <a:r>
              <a:rPr lang="en" sz="2400" b="0">
                <a:solidFill>
                  <a:schemeClr val="dk2"/>
                </a:solidFill>
              </a:rPr>
              <a:t>The Model T’s owners were seduced by the fact that it was easy to drive, repair, and modify while also being affordable. The vanadium alloys used by ford to build this car was a significant advantage in terms of quality. </a:t>
            </a:r>
            <a:endParaRPr sz="2400" b="0">
              <a:solidFill>
                <a:schemeClr val="dk2"/>
              </a:solidFill>
            </a:endParaRPr>
          </a:p>
          <a:p>
            <a:pPr marL="457200" lvl="0" indent="-381000" algn="l" rtl="0">
              <a:lnSpc>
                <a:spcPct val="115000"/>
              </a:lnSpc>
              <a:spcBef>
                <a:spcPts val="0"/>
              </a:spcBef>
              <a:spcAft>
                <a:spcPts val="0"/>
              </a:spcAft>
              <a:buClr>
                <a:schemeClr val="dk2"/>
              </a:buClr>
              <a:buSzPts val="2400"/>
              <a:buChar char="●"/>
            </a:pPr>
            <a:r>
              <a:rPr lang="en" sz="2400" b="0">
                <a:solidFill>
                  <a:schemeClr val="dk2"/>
                </a:solidFill>
              </a:rPr>
              <a:t>The Model T was produced from October 1908 to May 1927 for an overall production of 15 million .</a:t>
            </a:r>
            <a:endParaRPr sz="2400" b="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39"/>
        <p:cNvGrpSpPr/>
        <p:nvPr/>
      </p:nvGrpSpPr>
      <p:grpSpPr>
        <a:xfrm>
          <a:off x="0" y="0"/>
          <a:ext cx="0" cy="0"/>
          <a:chOff x="0" y="0"/>
          <a:chExt cx="0" cy="0"/>
        </a:xfrm>
      </p:grpSpPr>
      <p:pic>
        <p:nvPicPr>
          <p:cNvPr id="140" name="Google Shape;140;p23"/>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41" name="Google Shape;141;p23"/>
          <p:cNvSpPr txBox="1">
            <a:spLocks noGrp="1"/>
          </p:cNvSpPr>
          <p:nvPr>
            <p:ph type="title"/>
          </p:nvPr>
        </p:nvSpPr>
        <p:spPr>
          <a:xfrm>
            <a:off x="281400" y="933300"/>
            <a:ext cx="8581200" cy="3381900"/>
          </a:xfrm>
          <a:prstGeom prst="rect">
            <a:avLst/>
          </a:prstGeom>
        </p:spPr>
        <p:txBody>
          <a:bodyPr spcFirstLastPara="1" wrap="square" lIns="91425" tIns="91425" rIns="91425" bIns="91425" anchor="t" anchorCtr="0">
            <a:noAutofit/>
          </a:bodyPr>
          <a:lstStyle/>
          <a:p>
            <a:pPr marL="457200" lvl="0" indent="-381000" algn="l" rtl="0">
              <a:lnSpc>
                <a:spcPct val="115000"/>
              </a:lnSpc>
              <a:spcBef>
                <a:spcPts val="1200"/>
              </a:spcBef>
              <a:spcAft>
                <a:spcPts val="0"/>
              </a:spcAft>
              <a:buSzPts val="2400"/>
              <a:buFont typeface="Montserrat"/>
              <a:buChar char="●"/>
            </a:pPr>
            <a:r>
              <a:rPr lang="en" sz="2400" b="0">
                <a:latin typeface="Montserrat"/>
                <a:ea typeface="Montserrat"/>
                <a:cs typeface="Montserrat"/>
                <a:sym typeface="Montserrat"/>
              </a:rPr>
              <a:t>The Model T was also available in several different colours. The Model T was often referred to as the ‘universal car’, because it was extended to every type of customer and could be used for every situation.</a:t>
            </a:r>
            <a:endParaRPr sz="2400" b="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Note:</a:t>
            </a:r>
            <a:endParaRPr sz="3000" b="1">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377475"/>
            <a:ext cx="63126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sz="1400">
                <a:latin typeface="Raleway"/>
                <a:ea typeface="Raleway"/>
                <a:cs typeface="Raleway"/>
                <a:sym typeface="Raleway"/>
              </a:rPr>
              <a:t>Twenty years ago, when an invasion of Japanese imports threatened the American automobile industry, the Ford Motor Company led a quality revival based on the management philosophy of W. Edwards Deming, who was controversial then and is out of fashion now. The results of the movement, known as Total Quality Management, were stunning at Ford. After racking up $3 billion in losses between 1979 and 1982, Ford hit a series of home runs, including the aerodynamic Taurus-Sable cars, and by 1986 had become the most profitable American auto company.</a:t>
            </a:r>
            <a:endParaRPr sz="1400">
              <a:latin typeface="Raleway"/>
              <a:ea typeface="Raleway"/>
              <a:cs typeface="Raleway"/>
              <a:sym typeface="Raleway"/>
            </a:endParaRPr>
          </a:p>
          <a:p>
            <a:pPr marL="0" lvl="0" indent="0" algn="l" rtl="0">
              <a:spcBef>
                <a:spcPts val="1600"/>
              </a:spcBef>
              <a:spcAft>
                <a:spcPts val="1600"/>
              </a:spcAft>
              <a:buClr>
                <a:schemeClr val="dk2"/>
              </a:buClr>
              <a:buSzPts val="1100"/>
              <a:buFont typeface="Arial"/>
              <a:buNone/>
            </a:pPr>
            <a:r>
              <a:rPr lang="en" sz="1400">
                <a:latin typeface="Raleway"/>
                <a:ea typeface="Raleway"/>
                <a:cs typeface="Raleway"/>
                <a:sym typeface="Raleway"/>
              </a:rPr>
              <a:t>Now, though, Ford's hard-won reputation for quality is being tarnished by a series of setbacks, from the controversy over deadly rollovers of Ford Explorers.</a:t>
            </a:r>
            <a:endParaRPr sz="1400">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l="149" r="149"/>
          <a:stretch/>
        </p:blipFill>
        <p:spPr>
          <a:xfrm>
            <a:off x="0" y="0"/>
            <a:ext cx="9144000" cy="5143503"/>
          </a:xfrm>
          <a:prstGeom prst="rect">
            <a:avLst/>
          </a:prstGeom>
          <a:noFill/>
          <a:ln>
            <a:noFill/>
          </a:ln>
        </p:spPr>
      </p:pic>
      <p:sp>
        <p:nvSpPr>
          <p:cNvPr id="155" name="Google Shape;155;p25"/>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are some wise words by wise people on and around the vehicle.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t="7658" b="17261"/>
          <a:stretch/>
        </p:blipFill>
        <p:spPr>
          <a:xfrm>
            <a:off x="-1" y="0"/>
            <a:ext cx="4567200" cy="5143500"/>
          </a:xfrm>
          <a:prstGeom prst="rect">
            <a:avLst/>
          </a:prstGeom>
          <a:noFill/>
          <a:ln>
            <a:noFill/>
          </a:ln>
        </p:spPr>
      </p:pic>
      <p:sp>
        <p:nvSpPr>
          <p:cNvPr id="161" name="Google Shape;161;p26"/>
          <p:cNvSpPr txBox="1">
            <a:spLocks noGrp="1"/>
          </p:cNvSpPr>
          <p:nvPr>
            <p:ph type="body" idx="1"/>
          </p:nvPr>
        </p:nvSpPr>
        <p:spPr>
          <a:xfrm>
            <a:off x="4832750" y="980400"/>
            <a:ext cx="4033800" cy="31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rPr>
              <a:t>Hedrick Smith:</a:t>
            </a:r>
            <a:r>
              <a:rPr lang="en" sz="3000">
                <a:solidFill>
                  <a:schemeClr val="dk1"/>
                </a:solidFill>
              </a:rPr>
              <a:t> </a:t>
            </a:r>
            <a:endParaRPr sz="3000">
              <a:solidFill>
                <a:schemeClr val="dk1"/>
              </a:solidFill>
            </a:endParaRPr>
          </a:p>
          <a:p>
            <a:pPr marL="0" lvl="0" indent="0" algn="l" rtl="0">
              <a:spcBef>
                <a:spcPts val="1600"/>
              </a:spcBef>
              <a:spcAft>
                <a:spcPts val="1600"/>
              </a:spcAft>
              <a:buNone/>
            </a:pPr>
            <a:r>
              <a:rPr lang="en" sz="1100">
                <a:solidFill>
                  <a:srgbClr val="000000"/>
                </a:solidFill>
              </a:rPr>
              <a:t>“Henry Ford gave that idea popular currency when he brought out the famous Model T car and announced in 1914 that he would pay his workers the then unheard-of wage of $ 5 a day. </a:t>
            </a:r>
            <a:r>
              <a:rPr lang="en" sz="1800">
                <a:solidFill>
                  <a:srgbClr val="000000"/>
                </a:solidFill>
              </a:rPr>
              <a:t>Not only was it a matter of social justice, Ford later wrote, but it was smart business. </a:t>
            </a:r>
            <a:r>
              <a:rPr lang="en" sz="1100">
                <a:solidFill>
                  <a:srgbClr val="000000"/>
                </a:solidFill>
              </a:rPr>
              <a:t>When wages are low, Ford argued, business and the economy are at risk. But when pay is high and steady, Ford reasoned, business is more secure because workers earn enough to be good customers and eventually to be able to afford to buy Model Ts.“</a:t>
            </a:r>
            <a:endParaRPr sz="1100">
              <a:solidFill>
                <a:srgbClr val="000000"/>
              </a:solidFill>
            </a:endParaRPr>
          </a:p>
        </p:txBody>
      </p:sp>
      <p:grpSp>
        <p:nvGrpSpPr>
          <p:cNvPr id="162" name="Google Shape;162;p26"/>
          <p:cNvGrpSpPr/>
          <p:nvPr/>
        </p:nvGrpSpPr>
        <p:grpSpPr>
          <a:xfrm>
            <a:off x="134988" y="2464035"/>
            <a:ext cx="2212050" cy="2537076"/>
            <a:chOff x="6803275" y="395363"/>
            <a:chExt cx="2212050" cy="2537076"/>
          </a:xfrm>
        </p:grpSpPr>
        <p:pic>
          <p:nvPicPr>
            <p:cNvPr id="163" name="Google Shape;163;p26"/>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64" name="Google Shape;164;p26"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65" name="Google Shape;165;p26"/>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endParaRPr sz="1200" b="1">
                <a:solidFill>
                  <a:schemeClr val="dk2"/>
                </a:solidFill>
                <a:latin typeface="Raleway"/>
                <a:ea typeface="Raleway"/>
                <a:cs typeface="Raleway"/>
                <a:sym typeface="Raleway"/>
              </a:endParaRPr>
            </a:p>
            <a:p>
              <a:pPr marL="0" lvl="0" indent="0" algn="l" rtl="0">
                <a:spcBef>
                  <a:spcPts val="800"/>
                </a:spcBef>
                <a:spcAft>
                  <a:spcPts val="800"/>
                </a:spcAft>
                <a:buClr>
                  <a:schemeClr val="dk2"/>
                </a:buClr>
                <a:buSzPts val="1100"/>
                <a:buFont typeface="Arial"/>
                <a:buNone/>
              </a:pPr>
              <a:r>
                <a:rPr lang="en" sz="1200">
                  <a:solidFill>
                    <a:schemeClr val="dk2"/>
                  </a:solidFill>
                  <a:latin typeface="Raleway"/>
                  <a:ea typeface="Raleway"/>
                  <a:cs typeface="Raleway"/>
                  <a:sym typeface="Raleway"/>
                </a:rPr>
                <a:t>Hedrick Smith is a</a:t>
              </a:r>
              <a:r>
                <a:rPr lang="en" sz="1200">
                  <a:solidFill>
                    <a:schemeClr val="dk2"/>
                  </a:solidFill>
                  <a:uFill>
                    <a:noFill/>
                  </a:uFill>
                  <a:latin typeface="Raleway"/>
                  <a:ea typeface="Raleway"/>
                  <a:cs typeface="Raleway"/>
                  <a:sym typeface="Raleway"/>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r>
                <a:rPr lang="en" sz="1200" b="1">
                  <a:solidFill>
                    <a:srgbClr val="FF9900"/>
                  </a:solidFill>
                  <a:uFill>
                    <a:noFill/>
                  </a:uFill>
                  <a:latin typeface="Raleway"/>
                  <a:ea typeface="Raleway"/>
                  <a:cs typeface="Raleway"/>
                  <a:sym typeface="Raleway"/>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Pulitzer Prize</a:t>
              </a:r>
              <a:r>
                <a:rPr lang="en" sz="1200">
                  <a:solidFill>
                    <a:schemeClr val="dk2"/>
                  </a:solidFill>
                  <a:latin typeface="Raleway"/>
                  <a:ea typeface="Raleway"/>
                  <a:cs typeface="Raleway"/>
                  <a:sym typeface="Raleway"/>
                </a:rPr>
                <a:t>-winning former</a:t>
              </a:r>
              <a:r>
                <a:rPr lang="en" sz="1200">
                  <a:solidFill>
                    <a:schemeClr val="dk2"/>
                  </a:solidFill>
                  <a:uFill>
                    <a:noFill/>
                  </a:uFill>
                  <a:latin typeface="Raleway"/>
                  <a:ea typeface="Raleway"/>
                  <a:cs typeface="Raleway"/>
                  <a:sym typeface="Raleway"/>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r>
                <a:rPr lang="en" sz="1200" b="1" i="1">
                  <a:solidFill>
                    <a:srgbClr val="FF9900"/>
                  </a:solidFill>
                  <a:uFill>
                    <a:noFill/>
                  </a:uFill>
                  <a:latin typeface="Raleway"/>
                  <a:ea typeface="Raleway"/>
                  <a:cs typeface="Raleway"/>
                  <a:sym typeface="Raleway"/>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New York Times</a:t>
              </a:r>
              <a:r>
                <a:rPr lang="en" sz="1200" b="1">
                  <a:solidFill>
                    <a:schemeClr val="dk2"/>
                  </a:solidFill>
                  <a:latin typeface="Raleway"/>
                  <a:ea typeface="Raleway"/>
                  <a:cs typeface="Raleway"/>
                  <a:sym typeface="Raleway"/>
                </a:rPr>
                <a:t> </a:t>
              </a:r>
              <a:r>
                <a:rPr lang="en" sz="1200">
                  <a:solidFill>
                    <a:schemeClr val="dk2"/>
                  </a:solidFill>
                  <a:latin typeface="Raleway"/>
                  <a:ea typeface="Raleway"/>
                  <a:cs typeface="Raleway"/>
                  <a:sym typeface="Raleway"/>
                </a:rPr>
                <a:t>reporter and</a:t>
              </a:r>
              <a:r>
                <a:rPr lang="en" sz="1200">
                  <a:solidFill>
                    <a:schemeClr val="dk2"/>
                  </a:solidFill>
                  <a:uFill>
                    <a:noFill/>
                  </a:uFill>
                  <a:latin typeface="Raleway"/>
                  <a:ea typeface="Raleway"/>
                  <a:cs typeface="Raleway"/>
                  <a:sym typeface="Raleway"/>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r>
                <a:rPr lang="en" sz="1200" b="1">
                  <a:solidFill>
                    <a:schemeClr val="accent5"/>
                  </a:solidFill>
                  <a:uFill>
                    <a:noFill/>
                  </a:uFill>
                  <a:latin typeface="Raleway"/>
                  <a:ea typeface="Raleway"/>
                  <a:cs typeface="Raleway"/>
                  <a:sym typeface="Raleway"/>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Emmy</a:t>
              </a:r>
              <a:r>
                <a:rPr lang="en" sz="1200" b="1">
                  <a:solidFill>
                    <a:schemeClr val="accent5"/>
                  </a:solidFill>
                  <a:latin typeface="Raleway"/>
                  <a:ea typeface="Raleway"/>
                  <a:cs typeface="Raleway"/>
                  <a:sym typeface="Raleway"/>
                </a:rPr>
                <a:t> award</a:t>
              </a:r>
              <a:r>
                <a:rPr lang="en" sz="1200">
                  <a:solidFill>
                    <a:schemeClr val="dk2"/>
                  </a:solidFill>
                  <a:latin typeface="Raleway"/>
                  <a:ea typeface="Raleway"/>
                  <a:cs typeface="Raleway"/>
                  <a:sym typeface="Raleway"/>
                </a:rPr>
                <a:t>-winning producer and correspondent.</a:t>
              </a:r>
              <a:endParaRPr sz="1200" b="1">
                <a:solidFill>
                  <a:schemeClr val="dk1"/>
                </a:solidFill>
                <a:latin typeface="Raleway"/>
                <a:ea typeface="Raleway"/>
                <a:cs typeface="Raleway"/>
                <a:sym typeface="Raleway"/>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27"/>
          <p:cNvSpPr txBox="1">
            <a:spLocks noGrp="1"/>
          </p:cNvSpPr>
          <p:nvPr>
            <p:ph type="subTitle" idx="1"/>
          </p:nvPr>
        </p:nvSpPr>
        <p:spPr>
          <a:xfrm>
            <a:off x="265500" y="653700"/>
            <a:ext cx="4045200" cy="3836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chemeClr val="dk1"/>
                </a:solidFill>
              </a:rPr>
              <a:t>Bill Bryson:</a:t>
            </a:r>
            <a:endParaRPr sz="3000" b="1">
              <a:solidFill>
                <a:schemeClr val="dk1"/>
              </a:solidFill>
            </a:endParaRPr>
          </a:p>
          <a:p>
            <a:pPr marL="0" lvl="0" indent="0" algn="l" rtl="0">
              <a:lnSpc>
                <a:spcPct val="115000"/>
              </a:lnSpc>
              <a:spcBef>
                <a:spcPts val="1600"/>
              </a:spcBef>
              <a:spcAft>
                <a:spcPts val="1600"/>
              </a:spcAft>
              <a:buNone/>
            </a:pPr>
            <a:r>
              <a:rPr lang="en" sz="1100"/>
              <a:t>“One central characteristic of the Model T now generally forgotten is that it was the first car of consequence to put the driver's seat on the left-hand side. Previously, nearly all manufacturers placed the driver on the outer, curb-side of the car so that an alighting driver could step out onto a grassy verge or dry sidewalk rather than into the mud of an unpaved road. Ford reasoned that this convenience might be better appreciated by the lady of the house, and so arranged seating for her benefit. The arrangement also gave the driver a better view down the road, and made it easier for passing drivers to stop and have a conversation out facing windows. Ford was no great thinker, but he did understand human nature. </a:t>
            </a:r>
            <a:r>
              <a:rPr lang="en" sz="1800"/>
              <a:t>Such, in any case, was the popularity of Ford's seating plan for the Model T that it soon became the standard adopted by all cars.”</a:t>
            </a:r>
            <a:endParaRPr sz="1800"/>
          </a:p>
        </p:txBody>
      </p:sp>
      <p:pic>
        <p:nvPicPr>
          <p:cNvPr id="171" name="Google Shape;171;p27"/>
          <p:cNvPicPr preferRelativeResize="0"/>
          <p:nvPr/>
        </p:nvPicPr>
        <p:blipFill rotWithShape="1">
          <a:blip r:embed="rId3">
            <a:alphaModFix/>
          </a:blip>
          <a:srcRect l="8288" r="23832"/>
          <a:stretch/>
        </p:blipFill>
        <p:spPr>
          <a:xfrm>
            <a:off x="4488725" y="0"/>
            <a:ext cx="4655272" cy="5143505"/>
          </a:xfrm>
          <a:prstGeom prst="rect">
            <a:avLst/>
          </a:prstGeom>
          <a:noFill/>
          <a:ln>
            <a:noFill/>
          </a:ln>
        </p:spPr>
      </p:pic>
      <p:grpSp>
        <p:nvGrpSpPr>
          <p:cNvPr id="172" name="Google Shape;172;p27"/>
          <p:cNvGrpSpPr/>
          <p:nvPr/>
        </p:nvGrpSpPr>
        <p:grpSpPr>
          <a:xfrm>
            <a:off x="6781388" y="2464035"/>
            <a:ext cx="2212050" cy="2537076"/>
            <a:chOff x="6803275" y="395363"/>
            <a:chExt cx="2212050" cy="2537076"/>
          </a:xfrm>
        </p:grpSpPr>
        <p:pic>
          <p:nvPicPr>
            <p:cNvPr id="173" name="Google Shape;173;p27"/>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74" name="Google Shape;174;p27"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75" name="Google Shape;175;p27"/>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William McGuire Bryson (born 8 December 1951) is an </a:t>
              </a:r>
              <a:r>
                <a:rPr lang="en" sz="1200" b="1">
                  <a:solidFill>
                    <a:schemeClr val="accent5"/>
                  </a:solidFill>
                  <a:latin typeface="Raleway"/>
                  <a:ea typeface="Raleway"/>
                  <a:cs typeface="Raleway"/>
                  <a:sym typeface="Raleway"/>
                </a:rPr>
                <a:t>American–British author </a:t>
              </a:r>
              <a:r>
                <a:rPr lang="en" sz="1200">
                  <a:solidFill>
                    <a:schemeClr val="dk2"/>
                  </a:solidFill>
                  <a:latin typeface="Raleway"/>
                  <a:ea typeface="Raleway"/>
                  <a:cs typeface="Raleway"/>
                  <a:sym typeface="Raleway"/>
                </a:rPr>
                <a:t>of books on travel, the English language, science, and other nonfiction topics.</a:t>
              </a:r>
              <a:endParaRPr sz="1200" b="1">
                <a:solidFill>
                  <a:schemeClr val="dk1"/>
                </a:solidFill>
                <a:latin typeface="Raleway"/>
                <a:ea typeface="Raleway"/>
                <a:cs typeface="Raleway"/>
                <a:sym typeface="Raleway"/>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pic>
        <p:nvPicPr>
          <p:cNvPr id="180" name="Google Shape;180;p28"/>
          <p:cNvPicPr preferRelativeResize="0"/>
          <p:nvPr/>
        </p:nvPicPr>
        <p:blipFill rotWithShape="1">
          <a:blip r:embed="rId3">
            <a:alphaModFix/>
          </a:blip>
          <a:srcRect l="15315" r="25596"/>
          <a:stretch/>
        </p:blipFill>
        <p:spPr>
          <a:xfrm>
            <a:off x="0" y="0"/>
            <a:ext cx="4567200" cy="5143500"/>
          </a:xfrm>
          <a:prstGeom prst="rect">
            <a:avLst/>
          </a:prstGeom>
          <a:noFill/>
          <a:ln>
            <a:noFill/>
          </a:ln>
        </p:spPr>
      </p:pic>
      <p:sp>
        <p:nvSpPr>
          <p:cNvPr id="181" name="Google Shape;181;p28"/>
          <p:cNvSpPr txBox="1">
            <a:spLocks noGrp="1"/>
          </p:cNvSpPr>
          <p:nvPr>
            <p:ph type="body" idx="1"/>
          </p:nvPr>
        </p:nvSpPr>
        <p:spPr>
          <a:xfrm>
            <a:off x="4832750" y="980400"/>
            <a:ext cx="4033800" cy="31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rPr>
              <a:t>Simon Dudley:</a:t>
            </a:r>
            <a:endParaRPr sz="3000">
              <a:solidFill>
                <a:schemeClr val="dk1"/>
              </a:solidFill>
            </a:endParaRPr>
          </a:p>
          <a:p>
            <a:pPr marL="0" lvl="0" indent="0" algn="l" rtl="0">
              <a:spcBef>
                <a:spcPts val="1600"/>
              </a:spcBef>
              <a:spcAft>
                <a:spcPts val="1600"/>
              </a:spcAft>
              <a:buClr>
                <a:schemeClr val="dk2"/>
              </a:buClr>
              <a:buSzPts val="1100"/>
              <a:buFont typeface="Arial"/>
              <a:buNone/>
            </a:pPr>
            <a:r>
              <a:rPr lang="en" sz="1100">
                <a:solidFill>
                  <a:srgbClr val="000000"/>
                </a:solidFill>
              </a:rPr>
              <a:t>“</a:t>
            </a:r>
            <a:r>
              <a:rPr lang="en" sz="1100"/>
              <a:t>Then, a historic event changed everything for my family: </a:t>
            </a:r>
            <a:r>
              <a:rPr lang="en" sz="1800"/>
              <a:t>Henry Ford created the Model T. Others soon followed suit, inventing their own automobiles. The people who had been buying and renting carts started buying trucks or small cars instead. </a:t>
            </a:r>
            <a:r>
              <a:rPr lang="en" sz="1100"/>
              <a:t>Despite my family's expertise in their craft, nobody wanted a car with wooden wheels. Very quickly, within the space of 10 years, their business started to collapse.“</a:t>
            </a:r>
            <a:endParaRPr sz="1100">
              <a:solidFill>
                <a:srgbClr val="000000"/>
              </a:solidFill>
            </a:endParaRPr>
          </a:p>
        </p:txBody>
      </p:sp>
      <p:grpSp>
        <p:nvGrpSpPr>
          <p:cNvPr id="182" name="Google Shape;182;p28"/>
          <p:cNvGrpSpPr/>
          <p:nvPr/>
        </p:nvGrpSpPr>
        <p:grpSpPr>
          <a:xfrm>
            <a:off x="241538" y="2405910"/>
            <a:ext cx="2212050" cy="2537076"/>
            <a:chOff x="6803275" y="395363"/>
            <a:chExt cx="2212050" cy="2537076"/>
          </a:xfrm>
        </p:grpSpPr>
        <p:pic>
          <p:nvPicPr>
            <p:cNvPr id="183" name="Google Shape;183;p28"/>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84" name="Google Shape;184;p28"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85" name="Google Shape;185;p28"/>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Simon is the </a:t>
              </a:r>
              <a:r>
                <a:rPr lang="en" sz="1200" b="1">
                  <a:solidFill>
                    <a:schemeClr val="accent5"/>
                  </a:solidFill>
                  <a:latin typeface="Raleway"/>
                  <a:ea typeface="Raleway"/>
                  <a:cs typeface="Raleway"/>
                  <a:sym typeface="Raleway"/>
                </a:rPr>
                <a:t>former leader of Royal Borough of Windsor and Maidenhead Council</a:t>
              </a:r>
              <a:r>
                <a:rPr lang="en" sz="1200">
                  <a:solidFill>
                    <a:schemeClr val="dk2"/>
                  </a:solidFill>
                  <a:latin typeface="Raleway"/>
                  <a:ea typeface="Raleway"/>
                  <a:cs typeface="Raleway"/>
                  <a:sym typeface="Raleway"/>
                </a:rPr>
                <a:t> where he served from 2007 to 2019.</a:t>
              </a:r>
              <a:endParaRPr sz="1200" b="1">
                <a:solidFill>
                  <a:schemeClr val="dk1"/>
                </a:solidFill>
                <a:latin typeface="Raleway"/>
                <a:ea typeface="Raleway"/>
                <a:cs typeface="Raleway"/>
                <a:sym typeface="Ralew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9"/>
        <p:cNvGrpSpPr/>
        <p:nvPr/>
      </p:nvGrpSpPr>
      <p:grpSpPr>
        <a:xfrm>
          <a:off x="0" y="0"/>
          <a:ext cx="0" cy="0"/>
          <a:chOff x="0" y="0"/>
          <a:chExt cx="0" cy="0"/>
        </a:xfrm>
      </p:grpSpPr>
      <p:pic>
        <p:nvPicPr>
          <p:cNvPr id="190" name="Google Shape;190;p2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191" name="Google Shape;191;p2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92" name="Google Shape;192;p29"/>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Hence,</a:t>
            </a:r>
            <a:endParaRPr sz="3000" b="1">
              <a:solidFill>
                <a:schemeClr val="lt2"/>
              </a:solidFill>
              <a:latin typeface="Raleway"/>
              <a:ea typeface="Raleway"/>
              <a:cs typeface="Raleway"/>
              <a:sym typeface="Raleway"/>
            </a:endParaRPr>
          </a:p>
        </p:txBody>
      </p:sp>
      <p:sp>
        <p:nvSpPr>
          <p:cNvPr id="193" name="Google Shape;193;p29"/>
          <p:cNvSpPr txBox="1">
            <a:spLocks noGrp="1"/>
          </p:cNvSpPr>
          <p:nvPr>
            <p:ph type="body" idx="4294967295"/>
          </p:nvPr>
        </p:nvSpPr>
        <p:spPr>
          <a:xfrm>
            <a:off x="2855550" y="1377475"/>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a:p>
            <a:pPr marL="0" lvl="0" indent="0" algn="l" rtl="0">
              <a:spcBef>
                <a:spcPts val="1600"/>
              </a:spcBef>
              <a:spcAft>
                <a:spcPts val="1600"/>
              </a:spcAft>
              <a:buNone/>
            </a:pPr>
            <a:r>
              <a:rPr lang="en" sz="1400">
                <a:latin typeface="Raleway"/>
                <a:ea typeface="Raleway"/>
                <a:cs typeface="Raleway"/>
                <a:sym typeface="Raleway"/>
              </a:rPr>
              <a:t>The Model T is the car that’s credited with "putting the world on wheels.” It was a huge success due to the TQM techniques used in its production that made it the Car of the Century.</a:t>
            </a:r>
            <a:endParaRPr sz="1400">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Understanding the </a:t>
            </a:r>
            <a:r>
              <a:rPr lang="en">
                <a:solidFill>
                  <a:schemeClr val="accent5"/>
                </a:solidFill>
              </a:rPr>
              <a:t>problem and methodology.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title"/>
          </p:nvPr>
        </p:nvSpPr>
        <p:spPr>
          <a:xfrm>
            <a:off x="265500" y="754200"/>
            <a:ext cx="4045200" cy="363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0">
                <a:solidFill>
                  <a:schemeClr val="lt2"/>
                </a:solidFill>
              </a:rPr>
              <a:t>Complicated problems look easy when solved using Divide and Conquer approach!</a:t>
            </a:r>
            <a:endParaRPr sz="1800" b="0">
              <a:solidFill>
                <a:schemeClr val="lt2"/>
              </a:solidFill>
            </a:endParaRPr>
          </a:p>
          <a:p>
            <a:pPr marL="0" lvl="0" indent="0" algn="l" rtl="0">
              <a:spcBef>
                <a:spcPts val="0"/>
              </a:spcBef>
              <a:spcAft>
                <a:spcPts val="0"/>
              </a:spcAft>
              <a:buNone/>
            </a:pPr>
            <a:endParaRPr sz="1800">
              <a:solidFill>
                <a:schemeClr val="lt2"/>
              </a:solidFill>
            </a:endParaRPr>
          </a:p>
          <a:p>
            <a:pPr marL="0" lvl="0" indent="0" algn="l" rtl="0">
              <a:spcBef>
                <a:spcPts val="0"/>
              </a:spcBef>
              <a:spcAft>
                <a:spcPts val="0"/>
              </a:spcAft>
              <a:buNone/>
            </a:pPr>
            <a:r>
              <a:rPr lang="en" sz="2500">
                <a:solidFill>
                  <a:schemeClr val="lt2"/>
                </a:solidFill>
              </a:rPr>
              <a:t>WE WILL APPROACH THE PROBLEM BY</a:t>
            </a:r>
            <a:endParaRPr sz="3800">
              <a:solidFill>
                <a:schemeClr val="lt2"/>
              </a:solidFill>
            </a:endParaRPr>
          </a:p>
          <a:p>
            <a:pPr marL="0" lvl="0" indent="0" algn="l" rtl="0">
              <a:spcBef>
                <a:spcPts val="0"/>
              </a:spcBef>
              <a:spcAft>
                <a:spcPts val="0"/>
              </a:spcAft>
              <a:buNone/>
            </a:pPr>
            <a:r>
              <a:rPr lang="en"/>
              <a:t>DIVIDING IT INTO </a:t>
            </a:r>
            <a:r>
              <a:rPr lang="en">
                <a:solidFill>
                  <a:schemeClr val="lt2"/>
                </a:solidFill>
              </a:rPr>
              <a:t> 3 SUBDIVISIONS</a:t>
            </a:r>
            <a:endParaRPr sz="3400">
              <a:solidFill>
                <a:schemeClr val="lt2"/>
              </a:solidFill>
            </a:endParaRPr>
          </a:p>
        </p:txBody>
      </p:sp>
      <p:pic>
        <p:nvPicPr>
          <p:cNvPr id="204" name="Google Shape;204;p31"/>
          <p:cNvPicPr preferRelativeResize="0"/>
          <p:nvPr/>
        </p:nvPicPr>
        <p:blipFill rotWithShape="1">
          <a:blip r:embed="rId3">
            <a:alphaModFix amt="75000"/>
          </a:blip>
          <a:srcRect t="3016" b="3025"/>
          <a:stretch/>
        </p:blipFill>
        <p:spPr>
          <a:xfrm>
            <a:off x="5132400" y="350700"/>
            <a:ext cx="3574750" cy="4442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65500" y="1484125"/>
            <a:ext cx="2392500" cy="139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0">
                <a:solidFill>
                  <a:schemeClr val="dk2"/>
                </a:solidFill>
              </a:rPr>
              <a:t>Look at the </a:t>
            </a:r>
            <a:r>
              <a:rPr lang="en"/>
              <a:t>COVER</a:t>
            </a:r>
            <a:r>
              <a:rPr lang="en" sz="2400" b="0">
                <a:solidFill>
                  <a:schemeClr val="dk2"/>
                </a:solidFill>
              </a:rPr>
              <a:t> FOR THE AD. </a:t>
            </a:r>
            <a:endParaRPr sz="2400" b="0">
              <a:solidFill>
                <a:schemeClr val="dk2"/>
              </a:solidFill>
            </a:endParaRPr>
          </a:p>
        </p:txBody>
      </p:sp>
      <p:pic>
        <p:nvPicPr>
          <p:cNvPr id="79" name="Google Shape;79;p14"/>
          <p:cNvPicPr preferRelativeResize="0"/>
          <p:nvPr/>
        </p:nvPicPr>
        <p:blipFill rotWithShape="1">
          <a:blip r:embed="rId3">
            <a:alphaModFix/>
          </a:blip>
          <a:srcRect t="970" b="970"/>
          <a:stretch/>
        </p:blipFill>
        <p:spPr>
          <a:xfrm>
            <a:off x="3149225" y="0"/>
            <a:ext cx="5994775" cy="5143499"/>
          </a:xfrm>
          <a:prstGeom prst="rect">
            <a:avLst/>
          </a:prstGeom>
          <a:noFill/>
          <a:ln>
            <a:noFill/>
          </a:ln>
        </p:spPr>
      </p:pic>
      <p:sp>
        <p:nvSpPr>
          <p:cNvPr id="80" name="Google Shape;80;p14"/>
          <p:cNvSpPr txBox="1"/>
          <p:nvPr/>
        </p:nvSpPr>
        <p:spPr>
          <a:xfrm>
            <a:off x="265500" y="3449325"/>
            <a:ext cx="2554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a:solidFill>
                  <a:schemeClr val="dk1"/>
                </a:solidFill>
                <a:latin typeface="Lato"/>
                <a:ea typeface="Lato"/>
                <a:cs typeface="Lato"/>
                <a:sym typeface="La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See the full ad on Model T</a:t>
            </a:r>
            <a:endParaRPr>
              <a:solidFill>
                <a:schemeClr val="dk1"/>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8"/>
        <p:cNvGrpSpPr/>
        <p:nvPr/>
      </p:nvGrpSpPr>
      <p:grpSpPr>
        <a:xfrm>
          <a:off x="0" y="0"/>
          <a:ext cx="0" cy="0"/>
          <a:chOff x="0" y="0"/>
          <a:chExt cx="0" cy="0"/>
        </a:xfrm>
      </p:grpSpPr>
      <p:grpSp>
        <p:nvGrpSpPr>
          <p:cNvPr id="2" name="Google Shape;107;p18"/>
          <p:cNvGrpSpPr/>
          <p:nvPr/>
        </p:nvGrpSpPr>
        <p:grpSpPr>
          <a:xfrm>
            <a:off x="431925" y="1304875"/>
            <a:ext cx="2628925" cy="3416400"/>
            <a:chOff x="431925" y="1304875"/>
            <a:chExt cx="2628925" cy="3416400"/>
          </a:xfrm>
          <a:solidFill>
            <a:schemeClr val="bg1"/>
          </a:solidFill>
        </p:grpSpPr>
        <p:sp>
          <p:nvSpPr>
            <p:cNvPr id="3" name="Google Shape;108;p18"/>
            <p:cNvSpPr txBox="1"/>
            <p:nvPr/>
          </p:nvSpPr>
          <p:spPr>
            <a:xfrm>
              <a:off x="431925" y="1304875"/>
              <a:ext cx="2628900" cy="464100"/>
            </a:xfrm>
            <a:prstGeom prst="rect">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p18"/>
            <p:cNvSpPr/>
            <p:nvPr/>
          </p:nvSpPr>
          <p:spPr>
            <a:xfrm>
              <a:off x="431950" y="1304875"/>
              <a:ext cx="2628900" cy="3416400"/>
            </a:xfrm>
            <a:prstGeom prst="rect">
              <a:avLst/>
            </a:prstGeom>
            <a:grp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10;p18"/>
          <p:cNvSpPr txBox="1">
            <a:spLocks/>
          </p:cNvSpPr>
          <p:nvPr/>
        </p:nvSpPr>
        <p:spPr>
          <a:xfrm>
            <a:off x="428325" y="1304875"/>
            <a:ext cx="2632500" cy="461400"/>
          </a:xfrm>
          <a:prstGeom prst="rect">
            <a:avLst/>
          </a:prstGeom>
          <a:solidFill>
            <a:schemeClr val="tx1">
              <a:lumMod val="20000"/>
              <a:lumOff val="80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Font typeface="Lato"/>
              <a:buNone/>
            </a:pPr>
            <a:r>
              <a:rPr lang="en-IN" dirty="0" smtClean="0">
                <a:solidFill>
                  <a:schemeClr val="accent6">
                    <a:lumMod val="75000"/>
                  </a:schemeClr>
                </a:solidFill>
              </a:rPr>
              <a:t>Problem 1</a:t>
            </a:r>
            <a:endParaRPr lang="en-IN" dirty="0">
              <a:solidFill>
                <a:schemeClr val="accent6">
                  <a:lumMod val="75000"/>
                </a:schemeClr>
              </a:solidFill>
            </a:endParaRPr>
          </a:p>
        </p:txBody>
      </p:sp>
      <p:sp>
        <p:nvSpPr>
          <p:cNvPr id="6" name="Google Shape;111;p18"/>
          <p:cNvSpPr txBox="1">
            <a:spLocks/>
          </p:cNvSpPr>
          <p:nvPr/>
        </p:nvSpPr>
        <p:spPr>
          <a:xfrm>
            <a:off x="508325" y="1850300"/>
            <a:ext cx="2478600" cy="27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spcAft>
                <a:spcPts val="1600"/>
              </a:spcAft>
              <a:buFont typeface="Lato"/>
              <a:buNone/>
            </a:pPr>
            <a:r>
              <a:rPr lang="en-US" sz="1600" dirty="0" smtClean="0"/>
              <a:t>What we want to get from this Project ?</a:t>
            </a:r>
            <a:br>
              <a:rPr lang="en-US" sz="1600" dirty="0" smtClean="0"/>
            </a:br>
            <a:r>
              <a:rPr lang="en-US" sz="1600" dirty="0" smtClean="0"/>
              <a:t/>
            </a:r>
            <a:br>
              <a:rPr lang="en-US" sz="1600" dirty="0" smtClean="0"/>
            </a:br>
            <a:r>
              <a:rPr lang="en-US" sz="1600" dirty="0" smtClean="0"/>
              <a:t>To list out the factors and decisions that led to the revolution. And try to reason those decisions using TQM.</a:t>
            </a:r>
            <a:endParaRPr lang="en-US" sz="1600" dirty="0"/>
          </a:p>
        </p:txBody>
      </p:sp>
      <p:grpSp>
        <p:nvGrpSpPr>
          <p:cNvPr id="7" name="Google Shape;112;p18"/>
          <p:cNvGrpSpPr/>
          <p:nvPr/>
        </p:nvGrpSpPr>
        <p:grpSpPr>
          <a:xfrm>
            <a:off x="3320450" y="1304875"/>
            <a:ext cx="2632500" cy="3416400"/>
            <a:chOff x="3320450" y="1304875"/>
            <a:chExt cx="2632500" cy="3416400"/>
          </a:xfrm>
          <a:solidFill>
            <a:schemeClr val="bg1"/>
          </a:solidFill>
        </p:grpSpPr>
        <p:sp>
          <p:nvSpPr>
            <p:cNvPr id="8" name="Google Shape;113;p18"/>
            <p:cNvSpPr txBox="1"/>
            <p:nvPr/>
          </p:nvSpPr>
          <p:spPr>
            <a:xfrm>
              <a:off x="3324050" y="1304875"/>
              <a:ext cx="2628900" cy="4641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4;p18"/>
            <p:cNvSpPr/>
            <p:nvPr/>
          </p:nvSpPr>
          <p:spPr>
            <a:xfrm>
              <a:off x="3320450" y="1304875"/>
              <a:ext cx="2628900" cy="3416400"/>
            </a:xfrm>
            <a:prstGeom prst="rect">
              <a:avLst/>
            </a:prstGeom>
            <a:grp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115;p18"/>
          <p:cNvSpPr txBox="1">
            <a:spLocks/>
          </p:cNvSpPr>
          <p:nvPr/>
        </p:nvSpPr>
        <p:spPr>
          <a:xfrm>
            <a:off x="3323275" y="1304875"/>
            <a:ext cx="2626075" cy="461400"/>
          </a:xfrm>
          <a:prstGeom prst="rect">
            <a:avLst/>
          </a:prstGeom>
          <a:solidFill>
            <a:schemeClr val="accent6">
              <a:lumMod val="40000"/>
              <a:lumOff val="60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Font typeface="Lato"/>
              <a:buNone/>
            </a:pPr>
            <a:r>
              <a:rPr lang="en-IN" dirty="0" smtClean="0">
                <a:solidFill>
                  <a:schemeClr val="accent6">
                    <a:lumMod val="75000"/>
                  </a:schemeClr>
                </a:solidFill>
              </a:rPr>
              <a:t>Problem 2</a:t>
            </a:r>
            <a:endParaRPr lang="en-IN" dirty="0">
              <a:solidFill>
                <a:schemeClr val="accent6">
                  <a:lumMod val="75000"/>
                </a:schemeClr>
              </a:solidFill>
            </a:endParaRPr>
          </a:p>
        </p:txBody>
      </p:sp>
      <p:sp>
        <p:nvSpPr>
          <p:cNvPr id="11" name="Google Shape;116;p18"/>
          <p:cNvSpPr txBox="1">
            <a:spLocks/>
          </p:cNvSpPr>
          <p:nvPr/>
        </p:nvSpPr>
        <p:spPr>
          <a:xfrm>
            <a:off x="3396775" y="1850300"/>
            <a:ext cx="2478600" cy="27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Font typeface="Lato"/>
              <a:buNone/>
            </a:pPr>
            <a:r>
              <a:rPr lang="en-US" sz="1600" dirty="0" smtClean="0"/>
              <a:t>How are we Planning to </a:t>
            </a:r>
            <a:r>
              <a:rPr lang="en-US" sz="1600" dirty="0" err="1" smtClean="0"/>
              <a:t>Approch</a:t>
            </a:r>
            <a:r>
              <a:rPr lang="en-US" sz="1600" dirty="0" smtClean="0"/>
              <a:t> ?</a:t>
            </a:r>
          </a:p>
          <a:p>
            <a:pPr marL="0" indent="0">
              <a:spcBef>
                <a:spcPts val="1600"/>
              </a:spcBef>
              <a:spcAft>
                <a:spcPts val="1600"/>
              </a:spcAft>
              <a:buFont typeface="Lato"/>
              <a:buNone/>
            </a:pPr>
            <a:r>
              <a:rPr lang="en-US" sz="1600" dirty="0" smtClean="0"/>
              <a:t>Studying Literature survey and gathering Data set and perform Tests and Analysis.</a:t>
            </a:r>
            <a:endParaRPr lang="en-US" sz="1600" dirty="0"/>
          </a:p>
        </p:txBody>
      </p:sp>
      <p:grpSp>
        <p:nvGrpSpPr>
          <p:cNvPr id="12" name="Google Shape;117;p18"/>
          <p:cNvGrpSpPr/>
          <p:nvPr/>
        </p:nvGrpSpPr>
        <p:grpSpPr>
          <a:xfrm>
            <a:off x="6212550" y="1304875"/>
            <a:ext cx="2632500" cy="3416400"/>
            <a:chOff x="6212550" y="1304875"/>
            <a:chExt cx="2632500" cy="3416400"/>
          </a:xfrm>
          <a:solidFill>
            <a:schemeClr val="bg1"/>
          </a:solidFill>
        </p:grpSpPr>
        <p:sp>
          <p:nvSpPr>
            <p:cNvPr id="13" name="Google Shape;118;p18"/>
            <p:cNvSpPr/>
            <p:nvPr/>
          </p:nvSpPr>
          <p:spPr>
            <a:xfrm>
              <a:off x="6215400" y="1304875"/>
              <a:ext cx="2628900" cy="3416400"/>
            </a:xfrm>
            <a:prstGeom prst="rect">
              <a:avLst/>
            </a:prstGeom>
            <a:grp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9;p18"/>
            <p:cNvSpPr txBox="1"/>
            <p:nvPr/>
          </p:nvSpPr>
          <p:spPr>
            <a:xfrm>
              <a:off x="6212550" y="1304875"/>
              <a:ext cx="2632500" cy="4641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20;p18"/>
          <p:cNvSpPr txBox="1">
            <a:spLocks/>
          </p:cNvSpPr>
          <p:nvPr/>
        </p:nvSpPr>
        <p:spPr>
          <a:xfrm>
            <a:off x="6215400" y="1304875"/>
            <a:ext cx="2628900" cy="461400"/>
          </a:xfrm>
          <a:prstGeom prst="rect">
            <a:avLst/>
          </a:prstGeom>
          <a:solidFill>
            <a:schemeClr val="accent6">
              <a:lumMod val="40000"/>
              <a:lumOff val="60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Font typeface="Lato"/>
              <a:buNone/>
            </a:pPr>
            <a:r>
              <a:rPr lang="en-IN" dirty="0" smtClean="0">
                <a:solidFill>
                  <a:schemeClr val="accent6">
                    <a:lumMod val="75000"/>
                  </a:schemeClr>
                </a:solidFill>
              </a:rPr>
              <a:t>Problem 3</a:t>
            </a:r>
            <a:endParaRPr lang="en-IN" dirty="0">
              <a:solidFill>
                <a:schemeClr val="accent6">
                  <a:lumMod val="75000"/>
                </a:schemeClr>
              </a:solidFill>
            </a:endParaRPr>
          </a:p>
        </p:txBody>
      </p:sp>
      <p:sp>
        <p:nvSpPr>
          <p:cNvPr id="16" name="Google Shape;121;p18"/>
          <p:cNvSpPr txBox="1">
            <a:spLocks/>
          </p:cNvSpPr>
          <p:nvPr/>
        </p:nvSpPr>
        <p:spPr>
          <a:xfrm>
            <a:off x="6286400" y="1850300"/>
            <a:ext cx="2478600" cy="27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spcAft>
                <a:spcPts val="1600"/>
              </a:spcAft>
              <a:buFont typeface="Lato"/>
              <a:buNone/>
            </a:pPr>
            <a:r>
              <a:rPr lang="en-US" sz="1600" dirty="0" smtClean="0"/>
              <a:t>How will this Create impact in the society ?</a:t>
            </a:r>
            <a:br>
              <a:rPr lang="en-US" sz="1600" dirty="0" smtClean="0"/>
            </a:br>
            <a:r>
              <a:rPr lang="en-US" sz="1600" dirty="0" smtClean="0"/>
              <a:t/>
            </a:r>
            <a:br>
              <a:rPr lang="en-US" sz="1600" dirty="0" smtClean="0"/>
            </a:br>
            <a:r>
              <a:rPr lang="en-US" sz="1600" dirty="0" smtClean="0"/>
              <a:t>By making an easy to understand report that can be used further by TQM practitioners.</a:t>
            </a:r>
            <a:endParaRPr lang="en-US" sz="1600" dirty="0"/>
          </a:p>
        </p:txBody>
      </p:sp>
      <p:sp>
        <p:nvSpPr>
          <p:cNvPr id="17" name="Google Shape;122;p18"/>
          <p:cNvSpPr/>
          <p:nvPr/>
        </p:nvSpPr>
        <p:spPr>
          <a:xfrm>
            <a:off x="3083250" y="2829825"/>
            <a:ext cx="214800" cy="222600"/>
          </a:xfrm>
          <a:prstGeom prst="rightArrow">
            <a:avLst>
              <a:gd name="adj1" fmla="val 50000"/>
              <a:gd name="adj2" fmla="val 50000"/>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3;p18"/>
          <p:cNvSpPr/>
          <p:nvPr/>
        </p:nvSpPr>
        <p:spPr>
          <a:xfrm>
            <a:off x="5975350" y="2829825"/>
            <a:ext cx="214800" cy="222600"/>
          </a:xfrm>
          <a:prstGeom prst="rightArrow">
            <a:avLst>
              <a:gd name="adj1" fmla="val 50000"/>
              <a:gd name="adj2" fmla="val 50000"/>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3;p33"/>
          <p:cNvSpPr txBox="1">
            <a:spLocks/>
          </p:cNvSpPr>
          <p:nvPr/>
        </p:nvSpPr>
        <p:spPr>
          <a:xfrm>
            <a:off x="303300" y="411575"/>
            <a:ext cx="8520600" cy="639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b="1" dirty="0" smtClean="0">
                <a:solidFill>
                  <a:schemeClr val="bg1"/>
                </a:solidFill>
                <a:latin typeface="Raleway" panose="020B0604020202020204" charset="0"/>
              </a:rPr>
              <a:t>Block Diagram</a:t>
            </a:r>
            <a:endParaRPr lang="en-IN" sz="3000" b="1" dirty="0">
              <a:solidFill>
                <a:schemeClr val="bg1"/>
              </a:solidFill>
              <a:latin typeface="Raleway" panose="020B06040202020202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3"/>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Timeline Plan Sheet</a:t>
            </a:r>
            <a:endParaRPr dirty="0">
              <a:solidFill>
                <a:schemeClr val="lt2"/>
              </a:solidFill>
            </a:endParaRPr>
          </a:p>
        </p:txBody>
      </p:sp>
      <p:graphicFrame>
        <p:nvGraphicFramePr>
          <p:cNvPr id="214" name="Google Shape;214;p33"/>
          <p:cNvGraphicFramePr/>
          <p:nvPr/>
        </p:nvGraphicFramePr>
        <p:xfrm>
          <a:off x="323100" y="2393975"/>
          <a:ext cx="8500800" cy="719125"/>
        </p:xfrm>
        <a:graphic>
          <a:graphicData uri="http://schemas.openxmlformats.org/drawingml/2006/table">
            <a:tbl>
              <a:tblPr>
                <a:noFill/>
                <a:tableStyleId>{9CC137E8-F59A-4BC9-B058-DB06EFED0EDD}</a:tableStyleId>
              </a:tblPr>
              <a:tblGrid>
                <a:gridCol w="536950"/>
                <a:gridCol w="536950"/>
                <a:gridCol w="536950"/>
                <a:gridCol w="382850"/>
                <a:gridCol w="784425"/>
                <a:gridCol w="536950"/>
                <a:gridCol w="536950"/>
                <a:gridCol w="536950"/>
                <a:gridCol w="536950"/>
                <a:gridCol w="536950"/>
                <a:gridCol w="536950"/>
                <a:gridCol w="382850"/>
                <a:gridCol w="387525"/>
                <a:gridCol w="1332550"/>
                <a:gridCol w="398050"/>
              </a:tblGrid>
              <a:tr h="719125">
                <a:tc gridSpan="4">
                  <a:txBody>
                    <a:bodyPr/>
                    <a:lstStyle/>
                    <a:p>
                      <a:pPr marL="0" lvl="0" indent="0" algn="ctr" rtl="0">
                        <a:spcBef>
                          <a:spcPts val="0"/>
                        </a:spcBef>
                        <a:spcAft>
                          <a:spcPts val="0"/>
                        </a:spcAft>
                        <a:buNone/>
                      </a:pPr>
                      <a:r>
                        <a:rPr lang="en" sz="1800">
                          <a:solidFill>
                            <a:srgbClr val="FFFFFF"/>
                          </a:solidFill>
                        </a:rPr>
                        <a:t>REVIEW 1</a:t>
                      </a: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8">
                  <a:txBody>
                    <a:bodyPr/>
                    <a:lstStyle/>
                    <a:p>
                      <a:pPr marL="0" lvl="0" indent="0" algn="ctr" rtl="0">
                        <a:spcBef>
                          <a:spcPts val="0"/>
                        </a:spcBef>
                        <a:spcAft>
                          <a:spcPts val="0"/>
                        </a:spcAft>
                        <a:buNone/>
                      </a:pPr>
                      <a:r>
                        <a:rPr lang="en" sz="1800">
                          <a:solidFill>
                            <a:srgbClr val="FFFFFF"/>
                          </a:solidFill>
                        </a:rPr>
                        <a:t>REVIEW 2</a:t>
                      </a: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1C232"/>
                    </a:solidFill>
                  </a:tcPr>
                </a:tc>
                <a:tc>
                  <a:txBody>
                    <a:bodyPr/>
                    <a:lstStyle/>
                    <a:p>
                      <a:pPr marL="0" lvl="0" indent="0" algn="l" rtl="0">
                        <a:spcBef>
                          <a:spcPts val="0"/>
                        </a:spcBef>
                        <a:spcAft>
                          <a:spcPts val="0"/>
                        </a:spcAft>
                        <a:buNone/>
                      </a:pPr>
                      <a:r>
                        <a:rPr lang="en" sz="1800">
                          <a:solidFill>
                            <a:srgbClr val="FFFFFF"/>
                          </a:solidFill>
                        </a:rPr>
                        <a:t>REVIEW 3</a:t>
                      </a: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1C232"/>
                    </a:solidFill>
                  </a:tcPr>
                </a:tc>
                <a:tc>
                  <a:txBody>
                    <a:bodyPr/>
                    <a:lstStyle/>
                    <a:p>
                      <a:pPr marL="0" lvl="0" indent="0" algn="l" rtl="0">
                        <a:spcBef>
                          <a:spcPts val="0"/>
                        </a:spcBef>
                        <a:spcAft>
                          <a:spcPts val="0"/>
                        </a:spcAft>
                        <a:buNone/>
                      </a:pP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1C232"/>
                    </a:solidFill>
                  </a:tcPr>
                </a:tc>
              </a:tr>
            </a:tbl>
          </a:graphicData>
        </a:graphic>
      </p:graphicFrame>
      <p:cxnSp>
        <p:nvCxnSpPr>
          <p:cNvPr id="215" name="Google Shape;215;p33"/>
          <p:cNvCxnSpPr/>
          <p:nvPr/>
        </p:nvCxnSpPr>
        <p:spPr>
          <a:xfrm rot="10800000">
            <a:off x="569975" y="1439375"/>
            <a:ext cx="0" cy="954600"/>
          </a:xfrm>
          <a:prstGeom prst="straightConnector1">
            <a:avLst/>
          </a:prstGeom>
          <a:noFill/>
          <a:ln w="9525" cap="flat" cmpd="sng">
            <a:solidFill>
              <a:schemeClr val="dk2"/>
            </a:solidFill>
            <a:prstDash val="solid"/>
            <a:round/>
            <a:headEnd type="none" w="med" len="med"/>
            <a:tailEnd type="oval" w="med" len="med"/>
          </a:ln>
        </p:spPr>
      </p:cxnSp>
      <p:sp>
        <p:nvSpPr>
          <p:cNvPr id="216" name="Google Shape;216;p33"/>
          <p:cNvSpPr txBox="1">
            <a:spLocks noGrp="1"/>
          </p:cNvSpPr>
          <p:nvPr>
            <p:ph type="title"/>
          </p:nvPr>
        </p:nvSpPr>
        <p:spPr>
          <a:xfrm>
            <a:off x="646175" y="1235062"/>
            <a:ext cx="23157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rPr>
              <a:t>September</a:t>
            </a:r>
            <a:endParaRPr sz="1800" b="1">
              <a:solidFill>
                <a:schemeClr val="dk1"/>
              </a:solidFill>
            </a:endParaRPr>
          </a:p>
        </p:txBody>
      </p:sp>
      <p:sp>
        <p:nvSpPr>
          <p:cNvPr id="217" name="Google Shape;217;p33"/>
          <p:cNvSpPr txBox="1">
            <a:spLocks noGrp="1"/>
          </p:cNvSpPr>
          <p:nvPr>
            <p:ph type="body" idx="4294967295"/>
          </p:nvPr>
        </p:nvSpPr>
        <p:spPr>
          <a:xfrm>
            <a:off x="646175" y="1560476"/>
            <a:ext cx="23157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sz="1400"/>
              <a:t>Literature Survey, Data Collection and Research</a:t>
            </a:r>
            <a:endParaRPr sz="1400"/>
          </a:p>
          <a:p>
            <a:pPr marL="0" lvl="0" indent="0" algn="l" rtl="0">
              <a:spcBef>
                <a:spcPts val="1600"/>
              </a:spcBef>
              <a:spcAft>
                <a:spcPts val="1600"/>
              </a:spcAft>
              <a:buNone/>
            </a:pPr>
            <a:endParaRPr sz="1400"/>
          </a:p>
        </p:txBody>
      </p:sp>
      <p:sp>
        <p:nvSpPr>
          <p:cNvPr id="218" name="Google Shape;218;p33"/>
          <p:cNvSpPr txBox="1">
            <a:spLocks noGrp="1"/>
          </p:cNvSpPr>
          <p:nvPr>
            <p:ph type="title"/>
          </p:nvPr>
        </p:nvSpPr>
        <p:spPr>
          <a:xfrm>
            <a:off x="3251009" y="3668337"/>
            <a:ext cx="23157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rPr>
              <a:t>October</a:t>
            </a:r>
            <a:endParaRPr sz="1800" b="1">
              <a:solidFill>
                <a:schemeClr val="dk1"/>
              </a:solidFill>
            </a:endParaRPr>
          </a:p>
        </p:txBody>
      </p:sp>
      <p:sp>
        <p:nvSpPr>
          <p:cNvPr id="219" name="Google Shape;219;p33"/>
          <p:cNvSpPr txBox="1">
            <a:spLocks noGrp="1"/>
          </p:cNvSpPr>
          <p:nvPr>
            <p:ph type="body" idx="4294967295"/>
          </p:nvPr>
        </p:nvSpPr>
        <p:spPr>
          <a:xfrm>
            <a:off x="3251008" y="3993750"/>
            <a:ext cx="2761171" cy="57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t>Dividing up work amongst ourselves and preparing Analysis Reports individually</a:t>
            </a:r>
            <a:endParaRPr sz="1400" dirty="0"/>
          </a:p>
        </p:txBody>
      </p:sp>
      <p:sp>
        <p:nvSpPr>
          <p:cNvPr id="220" name="Google Shape;220;p33"/>
          <p:cNvSpPr txBox="1">
            <a:spLocks noGrp="1"/>
          </p:cNvSpPr>
          <p:nvPr>
            <p:ph type="title"/>
          </p:nvPr>
        </p:nvSpPr>
        <p:spPr>
          <a:xfrm>
            <a:off x="5091057" y="1235062"/>
            <a:ext cx="23532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rPr>
              <a:t>November</a:t>
            </a:r>
            <a:endParaRPr sz="1800" b="1">
              <a:solidFill>
                <a:schemeClr val="dk1"/>
              </a:solidFill>
            </a:endParaRPr>
          </a:p>
        </p:txBody>
      </p:sp>
      <p:sp>
        <p:nvSpPr>
          <p:cNvPr id="221" name="Google Shape;221;p33"/>
          <p:cNvSpPr txBox="1">
            <a:spLocks noGrp="1"/>
          </p:cNvSpPr>
          <p:nvPr>
            <p:ph type="body" idx="4294967295"/>
          </p:nvPr>
        </p:nvSpPr>
        <p:spPr>
          <a:xfrm>
            <a:off x="5091048" y="1560476"/>
            <a:ext cx="2635631" cy="57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t>Combining all our Inferences into a single Report</a:t>
            </a:r>
            <a:endParaRPr sz="1400" dirty="0"/>
          </a:p>
        </p:txBody>
      </p:sp>
      <p:sp>
        <p:nvSpPr>
          <p:cNvPr id="222" name="Google Shape;222;p33"/>
          <p:cNvSpPr txBox="1">
            <a:spLocks noGrp="1"/>
          </p:cNvSpPr>
          <p:nvPr>
            <p:ph type="title"/>
          </p:nvPr>
        </p:nvSpPr>
        <p:spPr>
          <a:xfrm>
            <a:off x="7015722" y="3668337"/>
            <a:ext cx="23532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rPr>
              <a:t>December</a:t>
            </a:r>
            <a:endParaRPr sz="1800" b="1">
              <a:solidFill>
                <a:schemeClr val="dk1"/>
              </a:solidFill>
            </a:endParaRPr>
          </a:p>
        </p:txBody>
      </p:sp>
      <p:sp>
        <p:nvSpPr>
          <p:cNvPr id="223" name="Google Shape;223;p33"/>
          <p:cNvSpPr txBox="1">
            <a:spLocks noGrp="1"/>
          </p:cNvSpPr>
          <p:nvPr>
            <p:ph type="body" idx="4294967295"/>
          </p:nvPr>
        </p:nvSpPr>
        <p:spPr>
          <a:xfrm>
            <a:off x="7015725" y="3993750"/>
            <a:ext cx="2353200" cy="57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Final Presentation submission </a:t>
            </a:r>
            <a:endParaRPr sz="1400"/>
          </a:p>
        </p:txBody>
      </p:sp>
      <p:cxnSp>
        <p:nvCxnSpPr>
          <p:cNvPr id="224" name="Google Shape;224;p33"/>
          <p:cNvCxnSpPr/>
          <p:nvPr/>
        </p:nvCxnSpPr>
        <p:spPr>
          <a:xfrm>
            <a:off x="3174800" y="3113100"/>
            <a:ext cx="0" cy="828000"/>
          </a:xfrm>
          <a:prstGeom prst="straightConnector1">
            <a:avLst/>
          </a:prstGeom>
          <a:noFill/>
          <a:ln w="9525" cap="flat" cmpd="sng">
            <a:solidFill>
              <a:schemeClr val="dk2"/>
            </a:solidFill>
            <a:prstDash val="solid"/>
            <a:round/>
            <a:headEnd type="none" w="med" len="med"/>
            <a:tailEnd type="oval" w="med" len="med"/>
          </a:ln>
        </p:spPr>
      </p:cxnSp>
      <p:cxnSp>
        <p:nvCxnSpPr>
          <p:cNvPr id="225" name="Google Shape;225;p33"/>
          <p:cNvCxnSpPr/>
          <p:nvPr/>
        </p:nvCxnSpPr>
        <p:spPr>
          <a:xfrm rot="10800000">
            <a:off x="4997750" y="1439375"/>
            <a:ext cx="0" cy="954600"/>
          </a:xfrm>
          <a:prstGeom prst="straightConnector1">
            <a:avLst/>
          </a:prstGeom>
          <a:noFill/>
          <a:ln w="9525" cap="flat" cmpd="sng">
            <a:solidFill>
              <a:schemeClr val="dk2"/>
            </a:solidFill>
            <a:prstDash val="solid"/>
            <a:round/>
            <a:headEnd type="none" w="med" len="med"/>
            <a:tailEnd type="oval" w="med" len="med"/>
          </a:ln>
        </p:spPr>
      </p:cxnSp>
      <p:cxnSp>
        <p:nvCxnSpPr>
          <p:cNvPr id="226" name="Google Shape;226;p33"/>
          <p:cNvCxnSpPr/>
          <p:nvPr/>
        </p:nvCxnSpPr>
        <p:spPr>
          <a:xfrm>
            <a:off x="8425850" y="3113100"/>
            <a:ext cx="0" cy="828000"/>
          </a:xfrm>
          <a:prstGeom prst="straightConnector1">
            <a:avLst/>
          </a:prstGeom>
          <a:noFill/>
          <a:ln w="9525" cap="flat" cmpd="sng">
            <a:solidFill>
              <a:schemeClr val="dk2"/>
            </a:solidFill>
            <a:prstDash val="solid"/>
            <a:round/>
            <a:headEnd type="none" w="med" len="med"/>
            <a:tailEnd type="oval"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3"/>
        <p:cNvGrpSpPr/>
        <p:nvPr/>
      </p:nvGrpSpPr>
      <p:grpSpPr>
        <a:xfrm>
          <a:off x="0" y="0"/>
          <a:ext cx="0" cy="0"/>
          <a:chOff x="0" y="0"/>
          <a:chExt cx="0" cy="0"/>
        </a:xfrm>
      </p:grpSpPr>
      <p:sp>
        <p:nvSpPr>
          <p:cNvPr id="124" name="Google Shape;124;p20"/>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lvl="0">
              <a:spcAft>
                <a:spcPts val="1600"/>
              </a:spcAft>
            </a:pPr>
            <a:r>
              <a:rPr lang="en" b="0" dirty="0">
                <a:solidFill>
                  <a:srgbClr val="000000"/>
                </a:solidFill>
              </a:rPr>
              <a:t>Let’s </a:t>
            </a:r>
            <a:r>
              <a:rPr lang="en" b="0" dirty="0" smtClean="0">
                <a:solidFill>
                  <a:srgbClr val="000000"/>
                </a:solidFill>
              </a:rPr>
              <a:t>see the</a:t>
            </a:r>
            <a:r>
              <a:rPr lang="en" dirty="0">
                <a:solidFill>
                  <a:srgbClr val="000000"/>
                </a:solidFill>
              </a:rPr>
              <a:t> </a:t>
            </a:r>
            <a:r>
              <a:rPr lang="en" dirty="0" smtClean="0">
                <a:solidFill>
                  <a:schemeClr val="accent5"/>
                </a:solidFill>
              </a:rPr>
              <a:t>Progress </a:t>
            </a:r>
            <a:r>
              <a:rPr lang="en" b="0" dirty="0" smtClean="0">
                <a:solidFill>
                  <a:srgbClr val="000000"/>
                </a:solidFill>
              </a:rPr>
              <a:t>till date.</a:t>
            </a:r>
            <a:endParaRPr dirty="0"/>
          </a:p>
        </p:txBody>
      </p:sp>
    </p:spTree>
    <p:extLst>
      <p:ext uri="{BB962C8B-B14F-4D97-AF65-F5344CB8AC3E}">
        <p14:creationId xmlns:p14="http://schemas.microsoft.com/office/powerpoint/2010/main" val="4271921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321850" y="1078575"/>
            <a:ext cx="8581200" cy="27618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b="0" dirty="0" smtClean="0"/>
              <a:t>We have gathered relevant research papers, from different sources, on our topic like: ‘Henry Ford Vs Assembly Line Balancing by James M. Wilson from Adam Smith Business School in UK’ and twelve others, which we will be using as reference while bringing out insights on the success of Ford Model T. </a:t>
            </a:r>
            <a:endParaRPr sz="2400" b="0" dirty="0"/>
          </a:p>
          <a:p>
            <a:pPr marL="457200" lvl="0" indent="-381000" algn="l" rtl="0">
              <a:lnSpc>
                <a:spcPct val="115000"/>
              </a:lnSpc>
              <a:spcBef>
                <a:spcPts val="0"/>
              </a:spcBef>
              <a:spcAft>
                <a:spcPts val="0"/>
              </a:spcAft>
              <a:buSzPts val="2400"/>
              <a:buChar char="●"/>
            </a:pPr>
            <a:r>
              <a:rPr lang="en" sz="2400" b="0" dirty="0" smtClean="0"/>
              <a:t>We have provided the links and short descriptions to all those reserch papers being used.</a:t>
            </a:r>
            <a:endParaRPr sz="2400" b="0" dirty="0"/>
          </a:p>
        </p:txBody>
      </p:sp>
    </p:spTree>
    <p:extLst>
      <p:ext uri="{BB962C8B-B14F-4D97-AF65-F5344CB8AC3E}">
        <p14:creationId xmlns:p14="http://schemas.microsoft.com/office/powerpoint/2010/main" val="2232932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377475"/>
            <a:ext cx="6382640" cy="3327900"/>
          </a:xfrm>
          <a:prstGeom prst="rect">
            <a:avLst/>
          </a:prstGeom>
        </p:spPr>
        <p:txBody>
          <a:bodyPr spcFirstLastPara="1" wrap="square" lIns="91425" tIns="91425" rIns="91425" bIns="91425" anchor="t" anchorCtr="0">
            <a:noAutofit/>
          </a:bodyPr>
          <a:lstStyle/>
          <a:p>
            <a:pPr marL="0" indent="0">
              <a:buSzPts val="1100"/>
              <a:buNone/>
            </a:pPr>
            <a:endParaRPr lang="en-IN" sz="800" dirty="0" smtClean="0">
              <a:latin typeface="Raleway"/>
              <a:ea typeface="Raleway"/>
              <a:cs typeface="Raleway"/>
              <a:sym typeface="Raleway"/>
              <a:hlinkClick r:id="rId5"/>
            </a:endParaRPr>
          </a:p>
          <a:p>
            <a:pPr marL="285750" indent="-285750">
              <a:buSzPts val="1100"/>
            </a:pPr>
            <a:r>
              <a:rPr lang="en-IN" sz="1000" dirty="0" smtClean="0">
                <a:latin typeface="Raleway"/>
                <a:ea typeface="Raleway"/>
                <a:cs typeface="Raleway"/>
                <a:sym typeface="Raleway"/>
                <a:hlinkClick r:id="rId5"/>
              </a:rPr>
              <a:t>James M, Wilson “</a:t>
            </a:r>
            <a:r>
              <a:rPr lang="en-IN" sz="1000" b="1" dirty="0" smtClean="0">
                <a:latin typeface="Raleway"/>
                <a:ea typeface="Raleway"/>
                <a:cs typeface="Raleway"/>
                <a:sym typeface="Raleway"/>
                <a:hlinkClick r:id="rId5"/>
              </a:rPr>
              <a:t>Henry Ford vs. Assembly Line Balancing</a:t>
            </a:r>
            <a:r>
              <a:rPr lang="en-IN" sz="1000" dirty="0" smtClean="0">
                <a:latin typeface="Raleway"/>
                <a:ea typeface="Raleway"/>
                <a:cs typeface="Raleway"/>
                <a:sym typeface="Raleway"/>
                <a:hlinkClick r:id="rId5"/>
              </a:rPr>
              <a:t>” (</a:t>
            </a:r>
            <a:r>
              <a:rPr lang="en-US" sz="1000" dirty="0" smtClean="0">
                <a:latin typeface="Raleway"/>
                <a:ea typeface="Raleway"/>
                <a:cs typeface="Raleway"/>
                <a:sym typeface="Raleway"/>
                <a:hlinkClick r:id="rId5"/>
              </a:rPr>
              <a:t>February 2014) International </a:t>
            </a:r>
            <a:r>
              <a:rPr lang="en-US" sz="1000" dirty="0">
                <a:latin typeface="Raleway"/>
                <a:ea typeface="Raleway"/>
                <a:cs typeface="Raleway"/>
                <a:sym typeface="Raleway"/>
                <a:hlinkClick r:id="rId5"/>
              </a:rPr>
              <a:t>Journal of </a:t>
            </a:r>
            <a:r>
              <a:rPr lang="en-US" sz="1000" dirty="0" smtClean="0">
                <a:latin typeface="Raleway"/>
                <a:ea typeface="Raleway"/>
                <a:cs typeface="Raleway"/>
                <a:sym typeface="Raleway"/>
                <a:hlinkClick r:id="rId5"/>
              </a:rPr>
              <a:t>Production</a:t>
            </a:r>
            <a:r>
              <a:rPr lang="en-US" sz="1000" dirty="0">
                <a:latin typeface="Raleway"/>
                <a:ea typeface="Raleway"/>
                <a:cs typeface="Raleway"/>
                <a:sym typeface="Raleway"/>
              </a:rPr>
              <a:t>. </a:t>
            </a:r>
            <a:r>
              <a:rPr lang="en-US" sz="1000" dirty="0" smtClean="0">
                <a:latin typeface="Raleway"/>
                <a:ea typeface="Raleway"/>
                <a:cs typeface="Raleway"/>
                <a:sym typeface="Raleway"/>
              </a:rPr>
              <a:t>This analysis shows </a:t>
            </a:r>
            <a:r>
              <a:rPr lang="en-US" sz="1000" dirty="0">
                <a:latin typeface="Raleway"/>
                <a:ea typeface="Raleway"/>
                <a:cs typeface="Raleway"/>
                <a:sym typeface="Raleway"/>
              </a:rPr>
              <a:t>Ford’s assembly line was used differently than modern ones and their production systems were more flexible than previously recognized. It will be shown that Ford used multiple lines flexibly to cope with large monthly variations in sales. Although a line may be </a:t>
            </a:r>
            <a:r>
              <a:rPr lang="en-US" sz="1000" dirty="0" smtClean="0">
                <a:latin typeface="Raleway"/>
                <a:ea typeface="Raleway"/>
                <a:cs typeface="Raleway"/>
                <a:sym typeface="Raleway"/>
              </a:rPr>
              <a:t>optimized </a:t>
            </a:r>
            <a:r>
              <a:rPr lang="en-US" sz="1000" dirty="0">
                <a:latin typeface="Raleway"/>
                <a:ea typeface="Raleway"/>
                <a:cs typeface="Raleway"/>
                <a:sym typeface="Raleway"/>
              </a:rPr>
              <a:t>to yield the lowest cost production, systems composed of several parallel lines may yield low cost production along with output and product </a:t>
            </a:r>
            <a:r>
              <a:rPr lang="en-US" sz="1000" dirty="0" smtClean="0">
                <a:latin typeface="Raleway"/>
                <a:ea typeface="Raleway"/>
                <a:cs typeface="Raleway"/>
                <a:sym typeface="Raleway"/>
              </a:rPr>
              <a:t>flexibility.</a:t>
            </a:r>
            <a:endParaRPr lang="en-US" sz="1000" dirty="0">
              <a:latin typeface="Raleway"/>
              <a:ea typeface="Raleway"/>
              <a:cs typeface="Raleway"/>
              <a:sym typeface="Raleway"/>
            </a:endParaRPr>
          </a:p>
          <a:p>
            <a:pPr marL="0" indent="0">
              <a:buSzPts val="1100"/>
              <a:buNone/>
            </a:pPr>
            <a:endParaRPr lang="en-IN" sz="1000" dirty="0" smtClean="0">
              <a:latin typeface="Raleway"/>
              <a:ea typeface="Raleway"/>
              <a:cs typeface="Raleway"/>
              <a:sym typeface="Raleway"/>
            </a:endParaRPr>
          </a:p>
          <a:p>
            <a:pPr marL="285750" indent="-285750">
              <a:buSzPts val="1100"/>
            </a:pPr>
            <a:r>
              <a:rPr lang="en-US" sz="1000" dirty="0" err="1">
                <a:latin typeface="Raleway"/>
                <a:ea typeface="Raleway"/>
                <a:cs typeface="Raleway"/>
                <a:sym typeface="Raleway"/>
                <a:hlinkClick r:id="rId6"/>
              </a:rPr>
              <a:t>Fabrice</a:t>
            </a:r>
            <a:r>
              <a:rPr lang="en-US" sz="1000" dirty="0">
                <a:latin typeface="Raleway"/>
                <a:ea typeface="Raleway"/>
                <a:cs typeface="Raleway"/>
                <a:sym typeface="Raleway"/>
                <a:hlinkClick r:id="rId6"/>
              </a:rPr>
              <a:t> </a:t>
            </a:r>
            <a:r>
              <a:rPr lang="en-US" sz="1000" dirty="0" err="1" smtClean="0">
                <a:latin typeface="Raleway"/>
                <a:ea typeface="Raleway"/>
                <a:cs typeface="Raleway"/>
                <a:sym typeface="Raleway"/>
                <a:hlinkClick r:id="rId6"/>
              </a:rPr>
              <a:t>Alizon</a:t>
            </a:r>
            <a:r>
              <a:rPr lang="en-US" sz="1000" dirty="0" smtClean="0">
                <a:latin typeface="Raleway"/>
                <a:ea typeface="Raleway"/>
                <a:cs typeface="Raleway"/>
                <a:sym typeface="Raleway"/>
                <a:hlinkClick r:id="rId6"/>
              </a:rPr>
              <a:t>, Steven </a:t>
            </a:r>
            <a:r>
              <a:rPr lang="en-US" sz="1000" dirty="0">
                <a:latin typeface="Raleway"/>
                <a:ea typeface="Raleway"/>
                <a:cs typeface="Raleway"/>
                <a:sym typeface="Raleway"/>
                <a:hlinkClick r:id="rId6"/>
              </a:rPr>
              <a:t>B. </a:t>
            </a:r>
            <a:r>
              <a:rPr lang="en-US" sz="1000" dirty="0" smtClean="0">
                <a:latin typeface="Raleway"/>
                <a:ea typeface="Raleway"/>
                <a:cs typeface="Raleway"/>
                <a:sym typeface="Raleway"/>
                <a:hlinkClick r:id="rId6"/>
              </a:rPr>
              <a:t>Shooter, Timothy </a:t>
            </a:r>
            <a:r>
              <a:rPr lang="en-US" sz="1000" dirty="0">
                <a:latin typeface="Raleway"/>
                <a:ea typeface="Raleway"/>
                <a:cs typeface="Raleway"/>
                <a:sym typeface="Raleway"/>
                <a:hlinkClick r:id="rId6"/>
              </a:rPr>
              <a:t>W. Simpson “</a:t>
            </a:r>
            <a:r>
              <a:rPr lang="en-US" sz="1000" b="1" dirty="0">
                <a:latin typeface="Raleway"/>
                <a:ea typeface="Raleway"/>
                <a:cs typeface="Raleway"/>
                <a:sym typeface="Raleway"/>
                <a:hlinkClick r:id="rId6"/>
              </a:rPr>
              <a:t>Henry Ford and the Model T: Lessons for Product </a:t>
            </a:r>
            <a:r>
              <a:rPr lang="en-US" sz="1000" b="1" dirty="0" err="1">
                <a:latin typeface="Raleway"/>
                <a:ea typeface="Raleway"/>
                <a:cs typeface="Raleway"/>
                <a:sym typeface="Raleway"/>
                <a:hlinkClick r:id="rId6"/>
              </a:rPr>
              <a:t>Platforming</a:t>
            </a:r>
            <a:r>
              <a:rPr lang="en-US" sz="1000" b="1" dirty="0">
                <a:latin typeface="Raleway"/>
                <a:ea typeface="Raleway"/>
                <a:cs typeface="Raleway"/>
                <a:sym typeface="Raleway"/>
                <a:hlinkClick r:id="rId6"/>
              </a:rPr>
              <a:t> and Mass </a:t>
            </a:r>
            <a:r>
              <a:rPr lang="en-US" sz="1000" b="1" dirty="0" smtClean="0">
                <a:latin typeface="Raleway"/>
                <a:ea typeface="Raleway"/>
                <a:cs typeface="Raleway"/>
                <a:sym typeface="Raleway"/>
                <a:hlinkClick r:id="rId6"/>
              </a:rPr>
              <a:t>Customization</a:t>
            </a:r>
            <a:r>
              <a:rPr lang="en-US" sz="1000" dirty="0" smtClean="0">
                <a:latin typeface="Raleway"/>
                <a:ea typeface="Raleway"/>
                <a:cs typeface="Raleway"/>
                <a:sym typeface="Raleway"/>
                <a:hlinkClick r:id="rId6"/>
              </a:rPr>
              <a:t>”</a:t>
            </a:r>
            <a:r>
              <a:rPr lang="en-IN" sz="1000" dirty="0" smtClean="0">
                <a:latin typeface="Raleway"/>
                <a:ea typeface="Raleway"/>
                <a:cs typeface="Raleway"/>
                <a:sym typeface="Raleway"/>
                <a:hlinkClick r:id="rId6"/>
              </a:rPr>
              <a:t> (July </a:t>
            </a:r>
            <a:r>
              <a:rPr lang="en-IN" sz="1000" dirty="0">
                <a:latin typeface="Raleway"/>
                <a:ea typeface="Raleway"/>
                <a:cs typeface="Raleway"/>
                <a:sym typeface="Raleway"/>
                <a:hlinkClick r:id="rId6"/>
              </a:rPr>
              <a:t>13, </a:t>
            </a:r>
            <a:r>
              <a:rPr lang="en-IN" sz="1000" dirty="0" smtClean="0">
                <a:latin typeface="Raleway"/>
                <a:ea typeface="Raleway"/>
                <a:cs typeface="Raleway"/>
                <a:sym typeface="Raleway"/>
                <a:hlinkClick r:id="rId6"/>
              </a:rPr>
              <a:t>2009) </a:t>
            </a:r>
            <a:r>
              <a:rPr lang="en-US" sz="1000" dirty="0">
                <a:latin typeface="Raleway"/>
                <a:ea typeface="Raleway"/>
                <a:cs typeface="Raleway"/>
                <a:sym typeface="Raleway"/>
                <a:hlinkClick r:id="rId6"/>
              </a:rPr>
              <a:t>ASME 2008 International Design </a:t>
            </a:r>
            <a:r>
              <a:rPr lang="en-US" sz="1000" dirty="0" smtClean="0">
                <a:latin typeface="Raleway"/>
                <a:ea typeface="Raleway"/>
                <a:cs typeface="Raleway"/>
                <a:sym typeface="Raleway"/>
                <a:hlinkClick r:id="rId6"/>
              </a:rPr>
              <a:t>Engineering </a:t>
            </a:r>
            <a:r>
              <a:rPr lang="en-US" sz="1000" dirty="0">
                <a:latin typeface="Raleway"/>
                <a:ea typeface="Raleway"/>
                <a:cs typeface="Raleway"/>
                <a:sym typeface="Raleway"/>
                <a:hlinkClick r:id="rId6"/>
              </a:rPr>
              <a:t>Technical Conferences and Computers and Information in Engineering </a:t>
            </a:r>
            <a:r>
              <a:rPr lang="en-US" sz="1000" dirty="0" smtClean="0">
                <a:latin typeface="Raleway"/>
                <a:ea typeface="Raleway"/>
                <a:cs typeface="Raleway"/>
                <a:sym typeface="Raleway"/>
                <a:hlinkClick r:id="rId6"/>
              </a:rPr>
              <a:t>Conference. </a:t>
            </a:r>
            <a:r>
              <a:rPr lang="en-US" sz="1000" dirty="0">
                <a:latin typeface="Raleway"/>
                <a:ea typeface="Raleway"/>
                <a:cs typeface="Raleway"/>
                <a:sym typeface="Raleway"/>
              </a:rPr>
              <a:t>In this paper, </a:t>
            </a:r>
            <a:r>
              <a:rPr lang="en-US" sz="1000" dirty="0" smtClean="0">
                <a:latin typeface="Raleway"/>
                <a:ea typeface="Raleway"/>
                <a:cs typeface="Raleway"/>
                <a:sym typeface="Raleway"/>
              </a:rPr>
              <a:t>they </a:t>
            </a:r>
            <a:r>
              <a:rPr lang="en-US" sz="1000" dirty="0">
                <a:latin typeface="Raleway"/>
                <a:ea typeface="Raleway"/>
                <a:cs typeface="Raleway"/>
                <a:sym typeface="Raleway"/>
              </a:rPr>
              <a:t>study Ford’s Model T in depth and describe insights into Ford’s vision and his car: how the platform was built, how it was leveraged, and how the platform was maintained dynamically and with continuous improvements to maximize learning and economies of scale. Finally, </a:t>
            </a:r>
            <a:r>
              <a:rPr lang="en-US" sz="1000" dirty="0" smtClean="0">
                <a:latin typeface="Raleway"/>
                <a:ea typeface="Raleway"/>
                <a:cs typeface="Raleway"/>
                <a:sym typeface="Raleway"/>
              </a:rPr>
              <a:t>they compared </a:t>
            </a:r>
            <a:r>
              <a:rPr lang="en-US" sz="1000" dirty="0">
                <a:latin typeface="Raleway"/>
                <a:ea typeface="Raleway"/>
                <a:cs typeface="Raleway"/>
                <a:sym typeface="Raleway"/>
              </a:rPr>
              <a:t>Ford’s approach to more current approaches to learn from his innovative product </a:t>
            </a:r>
            <a:r>
              <a:rPr lang="en-US" sz="1000" dirty="0" smtClean="0">
                <a:latin typeface="Raleway"/>
                <a:ea typeface="Raleway"/>
                <a:cs typeface="Raleway"/>
                <a:sym typeface="Raleway"/>
              </a:rPr>
              <a:t>line.</a:t>
            </a:r>
          </a:p>
        </p:txBody>
      </p:sp>
    </p:spTree>
    <p:extLst>
      <p:ext uri="{BB962C8B-B14F-4D97-AF65-F5344CB8AC3E}">
        <p14:creationId xmlns:p14="http://schemas.microsoft.com/office/powerpoint/2010/main" val="3443261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377475"/>
            <a:ext cx="6382640" cy="3327900"/>
          </a:xfrm>
          <a:prstGeom prst="rect">
            <a:avLst/>
          </a:prstGeom>
        </p:spPr>
        <p:txBody>
          <a:bodyPr spcFirstLastPara="1" wrap="square" lIns="91425" tIns="91425" rIns="91425" bIns="91425" anchor="t" anchorCtr="0">
            <a:noAutofit/>
          </a:bodyPr>
          <a:lstStyle/>
          <a:p>
            <a:pPr marL="0" indent="0">
              <a:buSzPts val="1100"/>
              <a:buNone/>
            </a:pPr>
            <a:endParaRPr lang="en-US" sz="1000" dirty="0" smtClean="0">
              <a:latin typeface="Raleway"/>
              <a:ea typeface="Raleway"/>
              <a:cs typeface="Raleway"/>
              <a:sym typeface="Raleway"/>
            </a:endParaRPr>
          </a:p>
          <a:p>
            <a:pPr marL="285750" indent="-285750">
              <a:buSzPts val="1100"/>
            </a:pPr>
            <a:r>
              <a:rPr lang="en-IN" sz="1000" dirty="0" smtClean="0">
                <a:latin typeface="Raleway"/>
                <a:ea typeface="Raleway"/>
                <a:cs typeface="Raleway"/>
                <a:sym typeface="Raleway"/>
                <a:hlinkClick r:id="rId5"/>
              </a:rPr>
              <a:t>Ken </a:t>
            </a:r>
            <a:r>
              <a:rPr lang="en-IN" sz="1000" dirty="0">
                <a:latin typeface="Raleway"/>
                <a:ea typeface="Raleway"/>
                <a:cs typeface="Raleway"/>
                <a:sym typeface="Raleway"/>
                <a:hlinkClick r:id="rId5"/>
              </a:rPr>
              <a:t>Starkey, Alan </a:t>
            </a:r>
            <a:r>
              <a:rPr lang="en-IN" sz="1000" dirty="0" err="1" smtClean="0">
                <a:latin typeface="Raleway"/>
                <a:ea typeface="Raleway"/>
                <a:cs typeface="Raleway"/>
                <a:sym typeface="Raleway"/>
                <a:hlinkClick r:id="rId5"/>
              </a:rPr>
              <a:t>McKinlay</a:t>
            </a:r>
            <a:r>
              <a:rPr lang="en-IN" sz="1000" dirty="0" smtClean="0">
                <a:latin typeface="Raleway"/>
                <a:ea typeface="Raleway"/>
                <a:cs typeface="Raleway"/>
                <a:sym typeface="Raleway"/>
                <a:hlinkClick r:id="rId5"/>
              </a:rPr>
              <a:t> “</a:t>
            </a:r>
            <a:r>
              <a:rPr lang="en-US" sz="1000" b="1" dirty="0">
                <a:latin typeface="Raleway"/>
                <a:ea typeface="Raleway"/>
                <a:cs typeface="Raleway"/>
                <a:sym typeface="Raleway"/>
                <a:hlinkClick r:id="rId5"/>
              </a:rPr>
              <a:t>Beyond Fordism? </a:t>
            </a:r>
            <a:r>
              <a:rPr lang="en-US" sz="1000" b="1" dirty="0" smtClean="0">
                <a:latin typeface="Raleway"/>
                <a:ea typeface="Raleway"/>
                <a:cs typeface="Raleway"/>
                <a:sym typeface="Raleway"/>
                <a:hlinkClick r:id="rId5"/>
              </a:rPr>
              <a:t>Strategic </a:t>
            </a:r>
            <a:r>
              <a:rPr lang="en-US" sz="1000" b="1" dirty="0">
                <a:latin typeface="Raleway"/>
                <a:ea typeface="Raleway"/>
                <a:cs typeface="Raleway"/>
                <a:sym typeface="Raleway"/>
                <a:hlinkClick r:id="rId5"/>
              </a:rPr>
              <a:t>choice and </a:t>
            </a:r>
            <a:r>
              <a:rPr lang="en-US" sz="1000" b="1" dirty="0" err="1">
                <a:latin typeface="Raleway"/>
                <a:ea typeface="Raleway"/>
                <a:cs typeface="Raleway"/>
                <a:sym typeface="Raleway"/>
                <a:hlinkClick r:id="rId5"/>
              </a:rPr>
              <a:t>labour</a:t>
            </a:r>
            <a:r>
              <a:rPr lang="en-US" sz="1000" b="1" dirty="0">
                <a:latin typeface="Raleway"/>
                <a:ea typeface="Raleway"/>
                <a:cs typeface="Raleway"/>
                <a:sym typeface="Raleway"/>
                <a:hlinkClick r:id="rId5"/>
              </a:rPr>
              <a:t> relations in Ford UK</a:t>
            </a:r>
            <a:r>
              <a:rPr lang="en-IN" sz="1000" dirty="0" smtClean="0">
                <a:latin typeface="Raleway"/>
                <a:ea typeface="Raleway"/>
                <a:cs typeface="Raleway"/>
                <a:sym typeface="Raleway"/>
                <a:hlinkClick r:id="rId5"/>
              </a:rPr>
              <a:t>” (June 1989)</a:t>
            </a:r>
            <a:r>
              <a:rPr lang="en-IN" sz="1000" dirty="0" smtClean="0">
                <a:latin typeface="Raleway"/>
                <a:ea typeface="Raleway"/>
                <a:cs typeface="Raleway"/>
                <a:sym typeface="Raleway"/>
              </a:rPr>
              <a:t> </a:t>
            </a:r>
            <a:r>
              <a:rPr lang="en-US" sz="1000" dirty="0">
                <a:latin typeface="Raleway"/>
                <a:ea typeface="Raleway"/>
                <a:cs typeface="Raleway"/>
                <a:sym typeface="Raleway"/>
              </a:rPr>
              <a:t>New industrial competition has led major automobile manufacturers to re-</a:t>
            </a:r>
            <a:r>
              <a:rPr lang="en-US" sz="1000" dirty="0" err="1">
                <a:latin typeface="Raleway"/>
                <a:ea typeface="Raleway"/>
                <a:cs typeface="Raleway"/>
                <a:sym typeface="Raleway"/>
              </a:rPr>
              <a:t>analyse</a:t>
            </a:r>
            <a:r>
              <a:rPr lang="en-US" sz="1000" dirty="0">
                <a:latin typeface="Raleway"/>
                <a:ea typeface="Raleway"/>
                <a:cs typeface="Raleway"/>
                <a:sym typeface="Raleway"/>
              </a:rPr>
              <a:t> their approaches to business strategy and industrial relations. This article examines attempts at Ford Motor Co. to adopt its traditional approach to work </a:t>
            </a:r>
            <a:r>
              <a:rPr lang="en-US" sz="1000" dirty="0" smtClean="0">
                <a:latin typeface="Raleway"/>
                <a:ea typeface="Raleway"/>
                <a:cs typeface="Raleway"/>
                <a:sym typeface="Raleway"/>
              </a:rPr>
              <a:t>organization </a:t>
            </a:r>
            <a:r>
              <a:rPr lang="en-US" sz="1000" dirty="0">
                <a:latin typeface="Raleway"/>
                <a:ea typeface="Raleway"/>
                <a:cs typeface="Raleway"/>
                <a:sym typeface="Raleway"/>
              </a:rPr>
              <a:t>to its changing business environment</a:t>
            </a:r>
            <a:r>
              <a:rPr lang="en-US" sz="1000" dirty="0" smtClean="0">
                <a:latin typeface="Raleway"/>
                <a:ea typeface="Raleway"/>
                <a:cs typeface="Raleway"/>
                <a:sym typeface="Raleway"/>
              </a:rPr>
              <a:t>.</a:t>
            </a:r>
          </a:p>
          <a:p>
            <a:pPr marL="0" indent="0">
              <a:buSzPts val="1100"/>
              <a:buNone/>
            </a:pPr>
            <a:endParaRPr lang="en-US" sz="1000" dirty="0">
              <a:latin typeface="Raleway"/>
              <a:ea typeface="Raleway"/>
              <a:cs typeface="Raleway"/>
              <a:sym typeface="Raleway"/>
            </a:endParaRPr>
          </a:p>
          <a:p>
            <a:pPr marL="285750" indent="-285750">
              <a:buSzPts val="1100"/>
            </a:pPr>
            <a:r>
              <a:rPr lang="en-IN" sz="1000" dirty="0">
                <a:latin typeface="Raleway"/>
                <a:ea typeface="Raleway"/>
                <a:cs typeface="Raleway"/>
                <a:sym typeface="Raleway"/>
                <a:hlinkClick r:id="rId6"/>
              </a:rPr>
              <a:t>Thompson, Steven James “</a:t>
            </a:r>
            <a:r>
              <a:rPr lang="en-US" sz="1000" b="1" dirty="0">
                <a:latin typeface="Raleway"/>
                <a:ea typeface="Raleway"/>
                <a:cs typeface="Raleway"/>
                <a:sym typeface="Raleway"/>
                <a:hlinkClick r:id="rId6"/>
              </a:rPr>
              <a:t>Improving the performance of Six Sigma : a case study of the Six Sigma process at Ford Motor Company</a:t>
            </a:r>
            <a:r>
              <a:rPr lang="en-IN" sz="1000" dirty="0">
                <a:latin typeface="Raleway"/>
                <a:ea typeface="Raleway"/>
                <a:cs typeface="Raleway"/>
                <a:sym typeface="Raleway"/>
                <a:hlinkClick r:id="rId6"/>
              </a:rPr>
              <a:t>” (2007) University of Bedfordshire. </a:t>
            </a:r>
            <a:r>
              <a:rPr lang="en-US" sz="1000" dirty="0">
                <a:latin typeface="Raleway"/>
                <a:ea typeface="Raleway"/>
                <a:cs typeface="Raleway"/>
                <a:sym typeface="Raleway"/>
              </a:rPr>
              <a:t>This thesis concerns the question, "Why is the performance of Six Sigma within The Ford Motor Company below that experienced in other companies, and what can be done to improve it</a:t>
            </a:r>
            <a:r>
              <a:rPr lang="en-US" sz="1000" dirty="0" smtClean="0">
                <a:latin typeface="Raleway"/>
                <a:ea typeface="Raleway"/>
                <a:cs typeface="Raleway"/>
                <a:sym typeface="Raleway"/>
              </a:rPr>
              <a:t>?“ This </a:t>
            </a:r>
            <a:r>
              <a:rPr lang="en-US" sz="1000" dirty="0">
                <a:latin typeface="Raleway"/>
                <a:ea typeface="Raleway"/>
                <a:cs typeface="Raleway"/>
                <a:sym typeface="Raleway"/>
              </a:rPr>
              <a:t>thesis </a:t>
            </a:r>
            <a:r>
              <a:rPr lang="en-US" sz="1000" dirty="0" smtClean="0">
                <a:latin typeface="Raleway"/>
                <a:ea typeface="Raleway"/>
                <a:cs typeface="Raleway"/>
                <a:sym typeface="Raleway"/>
              </a:rPr>
              <a:t>aims </a:t>
            </a:r>
            <a:r>
              <a:rPr lang="en-US" sz="1000" dirty="0">
                <a:latin typeface="Raleway"/>
                <a:ea typeface="Raleway"/>
                <a:cs typeface="Raleway"/>
                <a:sym typeface="Raleway"/>
              </a:rPr>
              <a:t>to make recommendations that would improve the performance of Six Sigma within the Ford Motor Company.</a:t>
            </a:r>
            <a:endParaRPr lang="en-IN" sz="1000" dirty="0">
              <a:latin typeface="Raleway"/>
              <a:ea typeface="Raleway"/>
              <a:cs typeface="Raleway"/>
              <a:sym typeface="Raleway"/>
            </a:endParaRPr>
          </a:p>
          <a:p>
            <a:pPr marL="285750" indent="-285750">
              <a:buSzPts val="1100"/>
            </a:pPr>
            <a:endParaRPr lang="en-IN" sz="1000" dirty="0" smtClean="0">
              <a:latin typeface="Raleway"/>
              <a:ea typeface="Raleway"/>
              <a:cs typeface="Raleway"/>
              <a:sym typeface="Raleway"/>
            </a:endParaRPr>
          </a:p>
          <a:p>
            <a:pPr marL="0" indent="0">
              <a:buSzPts val="1100"/>
              <a:buNone/>
            </a:pPr>
            <a:endParaRPr lang="en-IN" sz="1000" dirty="0" smtClean="0">
              <a:latin typeface="Raleway"/>
              <a:ea typeface="Raleway"/>
              <a:cs typeface="Raleway"/>
              <a:sym typeface="Raleway"/>
            </a:endParaRPr>
          </a:p>
        </p:txBody>
      </p:sp>
    </p:spTree>
    <p:extLst>
      <p:ext uri="{BB962C8B-B14F-4D97-AF65-F5344CB8AC3E}">
        <p14:creationId xmlns:p14="http://schemas.microsoft.com/office/powerpoint/2010/main" val="16338012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377475"/>
            <a:ext cx="6382640" cy="3327900"/>
          </a:xfrm>
          <a:prstGeom prst="rect">
            <a:avLst/>
          </a:prstGeom>
        </p:spPr>
        <p:txBody>
          <a:bodyPr spcFirstLastPara="1" wrap="square" lIns="91425" tIns="91425" rIns="91425" bIns="91425" anchor="t" anchorCtr="0">
            <a:noAutofit/>
          </a:bodyPr>
          <a:lstStyle/>
          <a:p>
            <a:pPr marL="0" indent="0">
              <a:buSzPts val="1100"/>
              <a:buNone/>
            </a:pPr>
            <a:endParaRPr lang="en-IN" sz="800" dirty="0" smtClean="0">
              <a:latin typeface="Raleway"/>
              <a:ea typeface="Raleway"/>
              <a:cs typeface="Raleway"/>
              <a:sym typeface="Raleway"/>
            </a:endParaRPr>
          </a:p>
          <a:p>
            <a:pPr marL="285750" indent="-285750">
              <a:buSzPts val="1100"/>
            </a:pPr>
            <a:r>
              <a:rPr lang="en-IN" sz="1000" dirty="0" smtClean="0">
                <a:latin typeface="Raleway"/>
                <a:ea typeface="Raleway"/>
                <a:cs typeface="Raleway"/>
                <a:sym typeface="Raleway"/>
                <a:hlinkClick r:id="rId5"/>
              </a:rPr>
              <a:t>Stefan </a:t>
            </a:r>
            <a:r>
              <a:rPr lang="en-IN" sz="1000" dirty="0" err="1" smtClean="0">
                <a:latin typeface="Raleway"/>
                <a:ea typeface="Raleway"/>
                <a:cs typeface="Raleway"/>
                <a:sym typeface="Raleway"/>
                <a:hlinkClick r:id="rId5"/>
              </a:rPr>
              <a:t>Gies</a:t>
            </a:r>
            <a:r>
              <a:rPr lang="en-IN" sz="1000" dirty="0" smtClean="0">
                <a:latin typeface="Raleway"/>
                <a:ea typeface="Raleway"/>
                <a:cs typeface="Raleway"/>
                <a:sym typeface="Raleway"/>
                <a:hlinkClick r:id="rId5"/>
              </a:rPr>
              <a:t>, Sven </a:t>
            </a:r>
            <a:r>
              <a:rPr lang="en-IN" sz="1000" dirty="0" err="1" smtClean="0">
                <a:latin typeface="Raleway"/>
                <a:ea typeface="Raleway"/>
                <a:cs typeface="Raleway"/>
                <a:sym typeface="Raleway"/>
                <a:hlinkClick r:id="rId5"/>
              </a:rPr>
              <a:t>Faßbender</a:t>
            </a:r>
            <a:r>
              <a:rPr lang="en-IN" sz="1000" dirty="0" smtClean="0">
                <a:latin typeface="Raleway"/>
                <a:ea typeface="Raleway"/>
                <a:cs typeface="Raleway"/>
                <a:sym typeface="Raleway"/>
                <a:hlinkClick r:id="rId5"/>
              </a:rPr>
              <a:t>, </a:t>
            </a:r>
            <a:r>
              <a:rPr lang="en-IN" sz="1000" dirty="0" err="1" smtClean="0">
                <a:latin typeface="Raleway"/>
                <a:ea typeface="Raleway"/>
                <a:cs typeface="Raleway"/>
                <a:sym typeface="Raleway"/>
                <a:hlinkClick r:id="rId5"/>
              </a:rPr>
              <a:t>Micha</a:t>
            </a:r>
            <a:r>
              <a:rPr lang="en-IN" sz="1000" dirty="0" smtClean="0">
                <a:latin typeface="Raleway"/>
                <a:ea typeface="Raleway"/>
                <a:cs typeface="Raleway"/>
                <a:sym typeface="Raleway"/>
                <a:hlinkClick r:id="rId5"/>
              </a:rPr>
              <a:t> </a:t>
            </a:r>
            <a:r>
              <a:rPr lang="en-IN" sz="1000" dirty="0" err="1" smtClean="0">
                <a:latin typeface="Raleway"/>
                <a:ea typeface="Raleway"/>
                <a:cs typeface="Raleway"/>
                <a:sym typeface="Raleway"/>
                <a:hlinkClick r:id="rId5"/>
              </a:rPr>
              <a:t>Lesemann</a:t>
            </a:r>
            <a:r>
              <a:rPr lang="en-IN" sz="1000" dirty="0" smtClean="0">
                <a:latin typeface="Raleway"/>
                <a:ea typeface="Raleway"/>
                <a:cs typeface="Raleway"/>
                <a:sym typeface="Raleway"/>
                <a:hlinkClick r:id="rId5"/>
              </a:rPr>
              <a:t>, Bastian Hartmann “</a:t>
            </a:r>
            <a:r>
              <a:rPr lang="en-US" sz="1000" b="1" dirty="0">
                <a:latin typeface="Raleway"/>
                <a:ea typeface="Raleway"/>
                <a:cs typeface="Raleway"/>
                <a:sym typeface="Raleway"/>
                <a:hlinkClick r:id="rId5"/>
              </a:rPr>
              <a:t>Concept car development with the example of a Ford model T successor</a:t>
            </a:r>
            <a:r>
              <a:rPr lang="en-IN" sz="1000" dirty="0" smtClean="0">
                <a:latin typeface="Raleway"/>
                <a:ea typeface="Raleway"/>
                <a:cs typeface="Raleway"/>
                <a:sym typeface="Raleway"/>
                <a:hlinkClick r:id="rId5"/>
              </a:rPr>
              <a:t>” (June 2009)</a:t>
            </a:r>
            <a:r>
              <a:rPr lang="en-US" sz="1000" dirty="0">
                <a:latin typeface="Raleway"/>
                <a:ea typeface="Raleway"/>
                <a:cs typeface="Raleway"/>
                <a:sym typeface="Raleway"/>
                <a:hlinkClick r:id="rId5"/>
              </a:rPr>
              <a:t> Acoustics, Speech, and Signal Processing </a:t>
            </a:r>
            <a:r>
              <a:rPr lang="en-US" sz="1000" dirty="0" smtClean="0">
                <a:latin typeface="Raleway"/>
                <a:ea typeface="Raleway"/>
                <a:cs typeface="Raleway"/>
                <a:sym typeface="Raleway"/>
                <a:hlinkClick r:id="rId5"/>
              </a:rPr>
              <a:t>Newsletter</a:t>
            </a:r>
            <a:r>
              <a:rPr lang="en-US" sz="1000" dirty="0">
                <a:latin typeface="Raleway"/>
                <a:ea typeface="Raleway"/>
                <a:cs typeface="Raleway"/>
                <a:sym typeface="Raleway"/>
                <a:hlinkClick r:id="rId5"/>
              </a:rPr>
              <a:t>, IEEE 111(6):</a:t>
            </a:r>
            <a:r>
              <a:rPr lang="en-US" sz="1000" dirty="0" smtClean="0">
                <a:latin typeface="Raleway"/>
                <a:ea typeface="Raleway"/>
                <a:cs typeface="Raleway"/>
                <a:sym typeface="Raleway"/>
                <a:hlinkClick r:id="rId5"/>
              </a:rPr>
              <a:t>44-51</a:t>
            </a:r>
            <a:r>
              <a:rPr lang="en-US" sz="1000" dirty="0">
                <a:latin typeface="Raleway"/>
                <a:ea typeface="Raleway"/>
                <a:cs typeface="Raleway"/>
                <a:sym typeface="Raleway"/>
              </a:rPr>
              <a:t> </a:t>
            </a:r>
            <a:r>
              <a:rPr lang="en-US" sz="1000" dirty="0" smtClean="0">
                <a:latin typeface="Raleway"/>
                <a:ea typeface="Raleway"/>
                <a:cs typeface="Raleway"/>
                <a:sym typeface="Raleway"/>
              </a:rPr>
              <a:t>This thesis develops </a:t>
            </a:r>
            <a:r>
              <a:rPr lang="en-US" sz="1000" dirty="0">
                <a:latin typeface="Raleway"/>
                <a:ea typeface="Raleway"/>
                <a:cs typeface="Raleway"/>
                <a:sym typeface="Raleway"/>
              </a:rPr>
              <a:t>an innovative vehicle concept which is capable of carrying conventional as well as alternative drivetrain modules thanks to its scalable design — a modern “Tin Lizzy</a:t>
            </a:r>
            <a:r>
              <a:rPr lang="en-US" sz="1000" dirty="0" smtClean="0">
                <a:latin typeface="Raleway"/>
                <a:ea typeface="Raleway"/>
                <a:cs typeface="Raleway"/>
                <a:sym typeface="Raleway"/>
              </a:rPr>
              <a:t>” </a:t>
            </a:r>
            <a:r>
              <a:rPr lang="en-US" sz="1000" dirty="0">
                <a:latin typeface="Raleway"/>
                <a:ea typeface="Raleway"/>
                <a:cs typeface="Raleway"/>
                <a:sym typeface="Raleway"/>
              </a:rPr>
              <a:t>with </a:t>
            </a:r>
            <a:r>
              <a:rPr lang="en-US" sz="1000" dirty="0" smtClean="0">
                <a:latin typeface="Raleway"/>
                <a:ea typeface="Raleway"/>
                <a:cs typeface="Raleway"/>
                <a:sym typeface="Raleway"/>
              </a:rPr>
              <a:t>the </a:t>
            </a:r>
            <a:r>
              <a:rPr lang="en-US" sz="1000" dirty="0">
                <a:latin typeface="Raleway"/>
                <a:ea typeface="Raleway"/>
                <a:cs typeface="Raleway"/>
                <a:sym typeface="Raleway"/>
              </a:rPr>
              <a:t>basic sales price of less than 7000 US </a:t>
            </a:r>
            <a:r>
              <a:rPr lang="en-US" sz="1000" dirty="0" smtClean="0">
                <a:latin typeface="Raleway"/>
                <a:ea typeface="Raleway"/>
                <a:cs typeface="Raleway"/>
                <a:sym typeface="Raleway"/>
              </a:rPr>
              <a:t>dollars.</a:t>
            </a:r>
          </a:p>
          <a:p>
            <a:pPr marL="0" indent="0">
              <a:buSzPts val="1100"/>
              <a:buNone/>
            </a:pPr>
            <a:endParaRPr lang="en-IN" sz="1000" dirty="0" smtClean="0">
              <a:latin typeface="Raleway"/>
              <a:ea typeface="Raleway"/>
              <a:cs typeface="Raleway"/>
              <a:sym typeface="Raleway"/>
            </a:endParaRPr>
          </a:p>
          <a:p>
            <a:pPr marL="285750" indent="-285750">
              <a:buSzPts val="1100"/>
            </a:pPr>
            <a:r>
              <a:rPr lang="en-IN" sz="1000" dirty="0" smtClean="0">
                <a:latin typeface="Raleway"/>
                <a:ea typeface="Raleway"/>
                <a:cs typeface="Raleway"/>
                <a:sym typeface="Raleway"/>
                <a:hlinkClick r:id="rId6"/>
              </a:rPr>
              <a:t>Richard </a:t>
            </a:r>
            <a:r>
              <a:rPr lang="en-IN" sz="1000" dirty="0" err="1" smtClean="0">
                <a:latin typeface="Raleway"/>
                <a:ea typeface="Raleway"/>
                <a:cs typeface="Raleway"/>
                <a:sym typeface="Raleway"/>
                <a:hlinkClick r:id="rId6"/>
              </a:rPr>
              <a:t>Zarbo</a:t>
            </a:r>
            <a:r>
              <a:rPr lang="en-IN" sz="1000" dirty="0" smtClean="0">
                <a:latin typeface="Raleway"/>
                <a:ea typeface="Raleway"/>
                <a:cs typeface="Raleway"/>
                <a:sym typeface="Raleway"/>
                <a:hlinkClick r:id="rId6"/>
              </a:rPr>
              <a:t>, Richard </a:t>
            </a:r>
            <a:r>
              <a:rPr lang="en-IN" sz="1000" dirty="0" err="1" smtClean="0">
                <a:latin typeface="Raleway"/>
                <a:ea typeface="Raleway"/>
                <a:cs typeface="Raleway"/>
                <a:sym typeface="Raleway"/>
                <a:hlinkClick r:id="rId6"/>
              </a:rPr>
              <a:t>Zarbo</a:t>
            </a:r>
            <a:r>
              <a:rPr lang="en-IN" sz="1000" dirty="0" smtClean="0">
                <a:latin typeface="Raleway"/>
                <a:ea typeface="Raleway"/>
                <a:cs typeface="Raleway"/>
                <a:sym typeface="Raleway"/>
                <a:hlinkClick r:id="rId6"/>
              </a:rPr>
              <a:t>, Rita </a:t>
            </a:r>
            <a:r>
              <a:rPr lang="en-IN" sz="1000" dirty="0" err="1" smtClean="0">
                <a:latin typeface="Raleway"/>
                <a:ea typeface="Raleway"/>
                <a:cs typeface="Raleway"/>
                <a:sym typeface="Raleway"/>
                <a:hlinkClick r:id="rId6"/>
              </a:rPr>
              <a:t>D'Angelo</a:t>
            </a:r>
            <a:r>
              <a:rPr lang="en-IN" sz="1000" dirty="0" smtClean="0">
                <a:latin typeface="Raleway"/>
                <a:ea typeface="Raleway"/>
                <a:cs typeface="Raleway"/>
                <a:sym typeface="Raleway"/>
                <a:hlinkClick r:id="rId6"/>
              </a:rPr>
              <a:t> “</a:t>
            </a:r>
            <a:r>
              <a:rPr lang="en-US" sz="1000" b="1" dirty="0" smtClean="0">
                <a:latin typeface="Raleway"/>
                <a:ea typeface="Raleway"/>
                <a:cs typeface="Raleway"/>
                <a:sym typeface="Raleway"/>
                <a:hlinkClick r:id="rId6"/>
              </a:rPr>
              <a:t>Transforming </a:t>
            </a:r>
            <a:r>
              <a:rPr lang="en-US" sz="1000" b="1" dirty="0">
                <a:latin typeface="Raleway"/>
                <a:ea typeface="Raleway"/>
                <a:cs typeface="Raleway"/>
                <a:sym typeface="Raleway"/>
                <a:hlinkClick r:id="rId6"/>
              </a:rPr>
              <a:t>to a Quality Culture: The Henry Ford </a:t>
            </a:r>
            <a:r>
              <a:rPr lang="en-US" sz="1000" b="1" dirty="0" smtClean="0">
                <a:latin typeface="Raleway"/>
                <a:ea typeface="Raleway"/>
                <a:cs typeface="Raleway"/>
                <a:sym typeface="Raleway"/>
                <a:hlinkClick r:id="rId6"/>
              </a:rPr>
              <a:t>Production</a:t>
            </a:r>
            <a:r>
              <a:rPr lang="en-US" sz="1000" dirty="0" smtClean="0">
                <a:latin typeface="Raleway"/>
                <a:ea typeface="Raleway"/>
                <a:cs typeface="Raleway"/>
                <a:sym typeface="Raleway"/>
                <a:hlinkClick r:id="rId6"/>
              </a:rPr>
              <a:t>” (</a:t>
            </a:r>
            <a:r>
              <a:rPr lang="en-US" sz="1000" dirty="0" err="1" smtClean="0">
                <a:latin typeface="Raleway"/>
                <a:ea typeface="Raleway"/>
                <a:cs typeface="Raleway"/>
                <a:sym typeface="Raleway"/>
                <a:hlinkClick r:id="rId6"/>
              </a:rPr>
              <a:t>Deember</a:t>
            </a:r>
            <a:r>
              <a:rPr lang="en-US" sz="1000" dirty="0">
                <a:latin typeface="Raleway"/>
                <a:ea typeface="Raleway"/>
                <a:cs typeface="Raleway"/>
                <a:sym typeface="Raleway"/>
                <a:hlinkClick r:id="rId6"/>
              </a:rPr>
              <a:t> 2006) Pathology Patterns Reviews </a:t>
            </a:r>
            <a:r>
              <a:rPr lang="en-US" sz="1000" dirty="0" smtClean="0">
                <a:latin typeface="Raleway"/>
                <a:ea typeface="Raleway"/>
                <a:cs typeface="Raleway"/>
                <a:sym typeface="Raleway"/>
                <a:hlinkClick r:id="rId6"/>
              </a:rPr>
              <a:t>126</a:t>
            </a:r>
            <a:r>
              <a:rPr lang="en-US" sz="1000" dirty="0">
                <a:latin typeface="Raleway"/>
                <a:ea typeface="Raleway"/>
                <a:cs typeface="Raleway"/>
                <a:sym typeface="Raleway"/>
              </a:rPr>
              <a:t> T</a:t>
            </a:r>
            <a:r>
              <a:rPr lang="en-US" sz="1000" dirty="0" smtClean="0">
                <a:latin typeface="Raleway"/>
                <a:ea typeface="Raleway"/>
                <a:cs typeface="Raleway"/>
                <a:sym typeface="Raleway"/>
              </a:rPr>
              <a:t>hey describe </a:t>
            </a:r>
            <a:r>
              <a:rPr lang="en-US" sz="1000" dirty="0">
                <a:latin typeface="Raleway"/>
                <a:ea typeface="Raleway"/>
                <a:cs typeface="Raleway"/>
                <a:sym typeface="Raleway"/>
              </a:rPr>
              <a:t>the cultural transformation of the surgical pathology laboratory at Henry Ford Hospital, Detroit, MI, to one that has adopted an expectation for empowered workers to see their daily work in the context of continually learning and making effective process improvements that are designed and tested by the scientific method. This transformation has been achieved by creating an organizational and educational framework for implementing guiding principles originally systematized as the basis of lean manufacturing by our founder, Henry Ford, at the turn of the century, and incorporating the innovations of the Toyota Production System.</a:t>
            </a:r>
            <a:endParaRPr lang="en-IN" sz="1000" dirty="0" smtClean="0">
              <a:latin typeface="Raleway"/>
              <a:ea typeface="Raleway"/>
              <a:cs typeface="Raleway"/>
              <a:sym typeface="Raleway"/>
            </a:endParaRPr>
          </a:p>
        </p:txBody>
      </p:sp>
    </p:spTree>
    <p:extLst>
      <p:ext uri="{BB962C8B-B14F-4D97-AF65-F5344CB8AC3E}">
        <p14:creationId xmlns:p14="http://schemas.microsoft.com/office/powerpoint/2010/main" val="8708970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211580"/>
            <a:ext cx="6382640" cy="3493795"/>
          </a:xfrm>
          <a:prstGeom prst="rect">
            <a:avLst/>
          </a:prstGeom>
        </p:spPr>
        <p:txBody>
          <a:bodyPr spcFirstLastPara="1" wrap="square" lIns="91425" tIns="91425" rIns="91425" bIns="91425" anchor="t" anchorCtr="0">
            <a:noAutofit/>
          </a:bodyPr>
          <a:lstStyle/>
          <a:p>
            <a:pPr marL="0" indent="0">
              <a:buSzPts val="1100"/>
              <a:buNone/>
            </a:pPr>
            <a:endParaRPr lang="en-IN" sz="1000" dirty="0" smtClean="0">
              <a:latin typeface="Raleway"/>
              <a:ea typeface="Raleway"/>
              <a:cs typeface="Raleway"/>
              <a:sym typeface="Raleway"/>
              <a:hlinkClick r:id="rId5"/>
            </a:endParaRPr>
          </a:p>
          <a:p>
            <a:pPr marL="285750" indent="-285750">
              <a:buSzPts val="1100"/>
            </a:pPr>
            <a:r>
              <a:rPr lang="en-IN" sz="1000" dirty="0">
                <a:latin typeface="Raleway"/>
                <a:ea typeface="Raleway"/>
                <a:cs typeface="Raleway"/>
                <a:sym typeface="Raleway"/>
                <a:hlinkClick r:id="rId5"/>
              </a:rPr>
              <a:t>Rita </a:t>
            </a:r>
            <a:r>
              <a:rPr lang="en-IN" sz="1000" dirty="0" err="1" smtClean="0">
                <a:latin typeface="Raleway"/>
                <a:ea typeface="Raleway"/>
                <a:cs typeface="Raleway"/>
                <a:sym typeface="Raleway"/>
                <a:hlinkClick r:id="rId5"/>
              </a:rPr>
              <a:t>D'Angelo</a:t>
            </a:r>
            <a:r>
              <a:rPr lang="en-IN" sz="1000" dirty="0" smtClean="0">
                <a:latin typeface="Raleway"/>
                <a:ea typeface="Raleway"/>
                <a:cs typeface="Raleway"/>
                <a:sym typeface="Raleway"/>
                <a:hlinkClick r:id="rId5"/>
              </a:rPr>
              <a:t>, </a:t>
            </a:r>
            <a:r>
              <a:rPr lang="en-IN" sz="1000" dirty="0">
                <a:latin typeface="Raleway"/>
                <a:ea typeface="Raleway"/>
                <a:cs typeface="Raleway"/>
                <a:sym typeface="Raleway"/>
                <a:hlinkClick r:id="rId5"/>
              </a:rPr>
              <a:t>Richard J </a:t>
            </a:r>
            <a:r>
              <a:rPr lang="en-IN" sz="1000" dirty="0" err="1" smtClean="0">
                <a:latin typeface="Raleway"/>
                <a:ea typeface="Raleway"/>
                <a:cs typeface="Raleway"/>
                <a:sym typeface="Raleway"/>
                <a:hlinkClick r:id="rId5"/>
              </a:rPr>
              <a:t>Zarbo</a:t>
            </a:r>
            <a:r>
              <a:rPr lang="en-IN" sz="1000" dirty="0" smtClean="0">
                <a:latin typeface="Raleway"/>
                <a:ea typeface="Raleway"/>
                <a:cs typeface="Raleway"/>
                <a:sym typeface="Raleway"/>
                <a:hlinkClick r:id="rId5"/>
              </a:rPr>
              <a:t>. “</a:t>
            </a:r>
            <a:r>
              <a:rPr lang="en-US" sz="1000" b="1" dirty="0">
                <a:latin typeface="Raleway"/>
                <a:ea typeface="Raleway"/>
                <a:cs typeface="Raleway"/>
                <a:sym typeface="Raleway"/>
                <a:hlinkClick r:id="rId5"/>
              </a:rPr>
              <a:t>The Henry Ford Production System: measures of process defects and waste in surgical pathology as a basis for quality improvement initiatives</a:t>
            </a:r>
            <a:r>
              <a:rPr lang="en-IN" sz="1000" dirty="0" smtClean="0">
                <a:latin typeface="Raleway"/>
                <a:ea typeface="Raleway"/>
                <a:cs typeface="Raleway"/>
                <a:sym typeface="Raleway"/>
                <a:hlinkClick r:id="rId5"/>
              </a:rPr>
              <a:t>” (Sept 2007) National library of medicine. </a:t>
            </a:r>
            <a:r>
              <a:rPr lang="en-US" sz="1000" dirty="0" smtClean="0">
                <a:latin typeface="Raleway"/>
                <a:ea typeface="Raleway"/>
                <a:cs typeface="Raleway"/>
                <a:sym typeface="Raleway"/>
              </a:rPr>
              <a:t>They </a:t>
            </a:r>
            <a:r>
              <a:rPr lang="en-US" sz="1000" dirty="0">
                <a:latin typeface="Raleway"/>
                <a:ea typeface="Raleway"/>
                <a:cs typeface="Raleway"/>
                <a:sym typeface="Raleway"/>
              </a:rPr>
              <a:t>implemented a continuous quality improvement initiative in pursuit of a "zero-defects" performance goal in surgical pathology that required design of novel data collection tools to assess </a:t>
            </a:r>
            <a:r>
              <a:rPr lang="en-US" sz="1000" dirty="0" smtClean="0">
                <a:latin typeface="Raleway"/>
                <a:ea typeface="Raleway"/>
                <a:cs typeface="Raleway"/>
                <a:sym typeface="Raleway"/>
              </a:rPr>
              <a:t>their </a:t>
            </a:r>
            <a:r>
              <a:rPr lang="en-US" sz="1000" dirty="0">
                <a:latin typeface="Raleway"/>
                <a:ea typeface="Raleway"/>
                <a:cs typeface="Raleway"/>
                <a:sym typeface="Raleway"/>
              </a:rPr>
              <a:t>current condition and sources of defects and waste. </a:t>
            </a:r>
            <a:r>
              <a:rPr lang="en-US" sz="1000" dirty="0" smtClean="0">
                <a:latin typeface="Raleway"/>
                <a:ea typeface="Raleway"/>
                <a:cs typeface="Raleway"/>
                <a:sym typeface="Raleway"/>
              </a:rPr>
              <a:t>They </a:t>
            </a:r>
            <a:r>
              <a:rPr lang="en-US" sz="1000" dirty="0">
                <a:latin typeface="Raleway"/>
                <a:ea typeface="Raleway"/>
                <a:cs typeface="Raleway"/>
                <a:sym typeface="Raleway"/>
              </a:rPr>
              <a:t>found that through deep and honest exposure and the concerted effort of all workers, </a:t>
            </a:r>
            <a:r>
              <a:rPr lang="en-US" sz="1000" dirty="0" smtClean="0">
                <a:latin typeface="Raleway"/>
                <a:ea typeface="Raleway"/>
                <a:cs typeface="Raleway"/>
                <a:sym typeface="Raleway"/>
              </a:rPr>
              <a:t>they </a:t>
            </a:r>
            <a:r>
              <a:rPr lang="en-US" sz="1000" dirty="0">
                <a:latin typeface="Raleway"/>
                <a:ea typeface="Raleway"/>
                <a:cs typeface="Raleway"/>
                <a:sym typeface="Raleway"/>
              </a:rPr>
              <a:t>could identify numerous sources of waste in </a:t>
            </a:r>
            <a:r>
              <a:rPr lang="en-US" sz="1000" dirty="0" smtClean="0">
                <a:latin typeface="Raleway"/>
                <a:ea typeface="Raleway"/>
                <a:cs typeface="Raleway"/>
                <a:sym typeface="Raleway"/>
              </a:rPr>
              <a:t>their processes.</a:t>
            </a:r>
          </a:p>
          <a:p>
            <a:pPr marL="0" indent="0">
              <a:buSzPts val="1100"/>
              <a:buNone/>
            </a:pPr>
            <a:endParaRPr lang="en-IN" sz="1000" dirty="0" smtClean="0">
              <a:latin typeface="Raleway"/>
              <a:ea typeface="Raleway"/>
              <a:cs typeface="Raleway"/>
              <a:sym typeface="Raleway"/>
            </a:endParaRPr>
          </a:p>
          <a:p>
            <a:pPr marL="285750" indent="-285750">
              <a:buSzPts val="1100"/>
            </a:pPr>
            <a:r>
              <a:rPr lang="en-US" sz="1000" dirty="0" smtClean="0">
                <a:latin typeface="Raleway"/>
                <a:ea typeface="Raleway"/>
                <a:cs typeface="Raleway"/>
                <a:sym typeface="Raleway"/>
                <a:hlinkClick r:id="rId6"/>
              </a:rPr>
              <a:t>James </a:t>
            </a:r>
            <a:r>
              <a:rPr lang="en-US" sz="1000" dirty="0">
                <a:latin typeface="Raleway"/>
                <a:ea typeface="Raleway"/>
                <a:cs typeface="Raleway"/>
                <a:sym typeface="Raleway"/>
                <a:hlinkClick r:id="rId6"/>
              </a:rPr>
              <a:t>M. </a:t>
            </a:r>
            <a:r>
              <a:rPr lang="en-US" sz="1000" dirty="0" smtClean="0">
                <a:latin typeface="Raleway"/>
                <a:ea typeface="Raleway"/>
                <a:cs typeface="Raleway"/>
                <a:sym typeface="Raleway"/>
                <a:hlinkClick r:id="rId6"/>
              </a:rPr>
              <a:t>Wilson. ”</a:t>
            </a:r>
            <a:r>
              <a:rPr lang="en-US" sz="1000" b="1" dirty="0" smtClean="0">
                <a:latin typeface="Raleway"/>
                <a:ea typeface="Raleway"/>
                <a:cs typeface="Raleway"/>
                <a:sym typeface="Raleway"/>
                <a:hlinkClick r:id="rId6"/>
              </a:rPr>
              <a:t>Henry </a:t>
            </a:r>
            <a:r>
              <a:rPr lang="en-US" sz="1000" b="1" dirty="0">
                <a:latin typeface="Raleway"/>
                <a:ea typeface="Raleway"/>
                <a:cs typeface="Raleway"/>
                <a:sym typeface="Raleway"/>
                <a:hlinkClick r:id="rId6"/>
              </a:rPr>
              <a:t>Ford′s just-in-time system</a:t>
            </a:r>
            <a:r>
              <a:rPr lang="en-US" sz="1000" dirty="0">
                <a:latin typeface="Raleway"/>
                <a:ea typeface="Raleway"/>
                <a:cs typeface="Raleway"/>
                <a:sym typeface="Raleway"/>
                <a:hlinkClick r:id="rId6"/>
              </a:rPr>
              <a:t>” </a:t>
            </a:r>
            <a:r>
              <a:rPr lang="en-US" sz="1000" dirty="0" smtClean="0">
                <a:latin typeface="Raleway"/>
                <a:ea typeface="Raleway"/>
                <a:cs typeface="Raleway"/>
                <a:sym typeface="Raleway"/>
                <a:hlinkClick r:id="rId6"/>
              </a:rPr>
              <a:t>(Dec </a:t>
            </a:r>
            <a:r>
              <a:rPr lang="en-US" sz="1000" dirty="0">
                <a:latin typeface="Raleway"/>
                <a:ea typeface="Raleway"/>
                <a:cs typeface="Raleway"/>
                <a:sym typeface="Raleway"/>
                <a:hlinkClick r:id="rId6"/>
              </a:rPr>
              <a:t>1995) International Journal of Operations &amp; Production Management 15(12):</a:t>
            </a:r>
            <a:r>
              <a:rPr lang="en-US" sz="1000" dirty="0" smtClean="0">
                <a:latin typeface="Raleway"/>
                <a:ea typeface="Raleway"/>
                <a:cs typeface="Raleway"/>
                <a:sym typeface="Raleway"/>
                <a:hlinkClick r:id="rId6"/>
              </a:rPr>
              <a:t>59-75</a:t>
            </a:r>
            <a:r>
              <a:rPr lang="en-US" sz="1000" dirty="0" smtClean="0">
                <a:latin typeface="Raleway"/>
                <a:ea typeface="Raleway"/>
                <a:cs typeface="Raleway"/>
                <a:sym typeface="Raleway"/>
              </a:rPr>
              <a:t> This thesis </a:t>
            </a:r>
            <a:r>
              <a:rPr lang="en-US" sz="1000" dirty="0">
                <a:latin typeface="Raleway"/>
                <a:ea typeface="Raleway"/>
                <a:cs typeface="Raleway"/>
                <a:sym typeface="Raleway"/>
              </a:rPr>
              <a:t>states that Henry Ford′s ideas and practices show many features seen in contemporary Japanese approaches. Ford, in the period from 1908 through the late 1920s, relied on a number of progressive and radical methods in manufacturing management; methods that were similar to the current Japanese methods.</a:t>
            </a:r>
            <a:endParaRPr lang="en-US" sz="1000" dirty="0" smtClean="0">
              <a:latin typeface="Raleway"/>
              <a:ea typeface="Raleway"/>
              <a:cs typeface="Raleway"/>
              <a:sym typeface="Raleway"/>
            </a:endParaRPr>
          </a:p>
        </p:txBody>
      </p:sp>
    </p:spTree>
    <p:extLst>
      <p:ext uri="{BB962C8B-B14F-4D97-AF65-F5344CB8AC3E}">
        <p14:creationId xmlns:p14="http://schemas.microsoft.com/office/powerpoint/2010/main" val="4007611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211580"/>
            <a:ext cx="6382640" cy="3493795"/>
          </a:xfrm>
          <a:prstGeom prst="rect">
            <a:avLst/>
          </a:prstGeom>
        </p:spPr>
        <p:txBody>
          <a:bodyPr spcFirstLastPara="1" wrap="square" lIns="91425" tIns="91425" rIns="91425" bIns="91425" anchor="t" anchorCtr="0">
            <a:noAutofit/>
          </a:bodyPr>
          <a:lstStyle/>
          <a:p>
            <a:pPr marL="0" indent="0">
              <a:buSzPts val="1100"/>
              <a:buNone/>
            </a:pPr>
            <a:endParaRPr lang="en-US" sz="1000" dirty="0" smtClean="0">
              <a:latin typeface="Raleway"/>
              <a:ea typeface="Raleway"/>
              <a:cs typeface="Raleway"/>
              <a:sym typeface="Raleway"/>
            </a:endParaRPr>
          </a:p>
          <a:p>
            <a:pPr marL="285750" indent="-285750">
              <a:buSzPts val="1100"/>
            </a:pPr>
            <a:r>
              <a:rPr lang="en-IN" sz="1000" dirty="0" smtClean="0">
                <a:latin typeface="Raleway"/>
                <a:ea typeface="Raleway"/>
                <a:cs typeface="Raleway"/>
                <a:sym typeface="Raleway"/>
                <a:hlinkClick r:id="rId5"/>
              </a:rPr>
              <a:t>Edward </a:t>
            </a:r>
            <a:r>
              <a:rPr lang="en-IN" sz="1000" dirty="0">
                <a:latin typeface="Raleway"/>
                <a:ea typeface="Raleway"/>
                <a:cs typeface="Raleway"/>
                <a:sym typeface="Raleway"/>
                <a:hlinkClick r:id="rId5"/>
              </a:rPr>
              <a:t>A. </a:t>
            </a:r>
            <a:r>
              <a:rPr lang="en-IN" sz="1000" dirty="0" err="1" smtClean="0">
                <a:latin typeface="Raleway"/>
                <a:ea typeface="Raleway"/>
                <a:cs typeface="Raleway"/>
                <a:sym typeface="Raleway"/>
                <a:hlinkClick r:id="rId5"/>
              </a:rPr>
              <a:t>Torrero</a:t>
            </a:r>
            <a:r>
              <a:rPr lang="en-IN" sz="1000" dirty="0" smtClean="0">
                <a:latin typeface="Raleway"/>
                <a:ea typeface="Raleway"/>
                <a:cs typeface="Raleway"/>
                <a:sym typeface="Raleway"/>
                <a:hlinkClick r:id="rId5"/>
              </a:rPr>
              <a:t>. “</a:t>
            </a:r>
            <a:r>
              <a:rPr lang="en-US" sz="1000" b="1" dirty="0">
                <a:latin typeface="Raleway"/>
                <a:ea typeface="Raleway"/>
                <a:cs typeface="Raleway"/>
                <a:sym typeface="Raleway"/>
                <a:hlinkClick r:id="rId5"/>
              </a:rPr>
              <a:t>Automating the production line: Henry Ford began it all when he designed the first car assembly line in 1914</a:t>
            </a:r>
            <a:r>
              <a:rPr lang="en-IN" sz="1000" dirty="0" smtClean="0">
                <a:latin typeface="Raleway"/>
                <a:ea typeface="Raleway"/>
                <a:cs typeface="Raleway"/>
                <a:sym typeface="Raleway"/>
                <a:hlinkClick r:id="rId5"/>
              </a:rPr>
              <a:t>” (Nov 1977</a:t>
            </a:r>
            <a:r>
              <a:rPr lang="en-IN" sz="1000" dirty="0">
                <a:latin typeface="Raleway"/>
                <a:ea typeface="Raleway"/>
                <a:cs typeface="Raleway"/>
                <a:sym typeface="Raleway"/>
                <a:hlinkClick r:id="rId5"/>
              </a:rPr>
              <a:t>) IEEE Spectrum </a:t>
            </a:r>
            <a:r>
              <a:rPr lang="en-IN" sz="1000" dirty="0" smtClean="0">
                <a:latin typeface="Raleway"/>
                <a:ea typeface="Raleway"/>
                <a:cs typeface="Raleway"/>
                <a:sym typeface="Raleway"/>
                <a:hlinkClick r:id="rId5"/>
              </a:rPr>
              <a:t>14</a:t>
            </a:r>
            <a:r>
              <a:rPr lang="en-IN" sz="1000" dirty="0" smtClean="0">
                <a:latin typeface="Raleway"/>
                <a:ea typeface="Raleway"/>
                <a:cs typeface="Raleway"/>
                <a:sym typeface="Raleway"/>
              </a:rPr>
              <a:t> </a:t>
            </a:r>
            <a:r>
              <a:rPr lang="en-US" sz="1000" dirty="0">
                <a:latin typeface="Raleway"/>
                <a:ea typeface="Raleway"/>
                <a:cs typeface="Raleway"/>
                <a:sym typeface="Raleway"/>
              </a:rPr>
              <a:t>The automatic production line is a production system that automatically completes all or part of the manufacturing process of the product by a </a:t>
            </a:r>
            <a:r>
              <a:rPr lang="en-US" sz="1000" dirty="0" smtClean="0">
                <a:latin typeface="Raleway"/>
                <a:ea typeface="Raleway"/>
                <a:cs typeface="Raleway"/>
                <a:sym typeface="Raleway"/>
              </a:rPr>
              <a:t>work-piece </a:t>
            </a:r>
            <a:r>
              <a:rPr lang="en-US" sz="1000" dirty="0">
                <a:latin typeface="Raleway"/>
                <a:ea typeface="Raleway"/>
                <a:cs typeface="Raleway"/>
                <a:sym typeface="Raleway"/>
              </a:rPr>
              <a:t>transfer system and a control system, which is a combination of a set of automatic machine tools and auxiliary equipment in a process sequence, referred to as an automatic </a:t>
            </a:r>
            <a:r>
              <a:rPr lang="en-US" sz="1000" dirty="0" smtClean="0">
                <a:latin typeface="Raleway"/>
                <a:ea typeface="Raleway"/>
                <a:cs typeface="Raleway"/>
                <a:sym typeface="Raleway"/>
              </a:rPr>
              <a:t>line. This thesis aims to achieve the concept of the same.</a:t>
            </a:r>
          </a:p>
          <a:p>
            <a:pPr marL="285750" indent="-285750">
              <a:buSzPts val="1100"/>
            </a:pPr>
            <a:endParaRPr lang="en-US" sz="1000" dirty="0">
              <a:latin typeface="Raleway"/>
              <a:ea typeface="Raleway"/>
              <a:cs typeface="Raleway"/>
              <a:sym typeface="Raleway"/>
            </a:endParaRPr>
          </a:p>
          <a:p>
            <a:pPr marL="285750" indent="-285750">
              <a:buSzPts val="1100"/>
            </a:pPr>
            <a:r>
              <a:rPr lang="en-IN" sz="1000" dirty="0">
                <a:latin typeface="Raleway"/>
                <a:ea typeface="Raleway"/>
                <a:cs typeface="Raleway"/>
                <a:sym typeface="Raleway"/>
                <a:hlinkClick r:id="rId6"/>
              </a:rPr>
              <a:t>John </a:t>
            </a:r>
            <a:r>
              <a:rPr lang="en-IN" sz="1000" dirty="0" err="1">
                <a:latin typeface="Raleway"/>
                <a:ea typeface="Raleway"/>
                <a:cs typeface="Raleway"/>
                <a:sym typeface="Raleway"/>
                <a:hlinkClick r:id="rId6"/>
              </a:rPr>
              <a:t>Ladbrook</a:t>
            </a:r>
            <a:r>
              <a:rPr lang="en-IN" sz="1000" dirty="0">
                <a:latin typeface="Raleway"/>
                <a:ea typeface="Raleway"/>
                <a:cs typeface="Raleway"/>
                <a:sym typeface="Raleway"/>
                <a:hlinkClick r:id="rId6"/>
              </a:rPr>
              <a:t>. “</a:t>
            </a:r>
            <a:r>
              <a:rPr lang="en-US" sz="1000" b="1" dirty="0">
                <a:latin typeface="Raleway"/>
                <a:ea typeface="Raleway"/>
                <a:cs typeface="Raleway"/>
                <a:sym typeface="Raleway"/>
                <a:hlinkClick r:id="rId6"/>
              </a:rPr>
              <a:t>The Role of Process Simulation within Ford Six Sigma</a:t>
            </a:r>
            <a:r>
              <a:rPr lang="en-IN" sz="1000" dirty="0">
                <a:latin typeface="Raleway"/>
                <a:ea typeface="Raleway"/>
                <a:cs typeface="Raleway"/>
                <a:sym typeface="Raleway"/>
                <a:hlinkClick r:id="rId6"/>
              </a:rPr>
              <a:t>” (Jan 2010</a:t>
            </a:r>
            <a:r>
              <a:rPr lang="en-IN" sz="1000" dirty="0" smtClean="0">
                <a:latin typeface="Raleway"/>
                <a:ea typeface="Raleway"/>
                <a:cs typeface="Raleway"/>
                <a:sym typeface="Raleway"/>
                <a:hlinkClick r:id="rId6"/>
              </a:rPr>
              <a:t>)</a:t>
            </a:r>
            <a:r>
              <a:rPr lang="en-IN" sz="1000" dirty="0" smtClean="0">
                <a:latin typeface="Raleway"/>
                <a:ea typeface="Raleway"/>
                <a:cs typeface="Raleway"/>
                <a:sym typeface="Raleway"/>
              </a:rPr>
              <a:t> </a:t>
            </a:r>
            <a:r>
              <a:rPr lang="en-US" sz="1000" dirty="0" smtClean="0">
                <a:latin typeface="Raleway"/>
                <a:ea typeface="Raleway"/>
                <a:cs typeface="Raleway"/>
                <a:sym typeface="Raleway"/>
              </a:rPr>
              <a:t>Ford was </a:t>
            </a:r>
            <a:r>
              <a:rPr lang="en-US" sz="1000" dirty="0">
                <a:latin typeface="Raleway"/>
                <a:ea typeface="Raleway"/>
                <a:cs typeface="Raleway"/>
                <a:sym typeface="Raleway"/>
              </a:rPr>
              <a:t>one of the first companies to </a:t>
            </a:r>
            <a:r>
              <a:rPr lang="en-US" sz="1000" dirty="0" smtClean="0">
                <a:latin typeface="Raleway"/>
                <a:ea typeface="Raleway"/>
                <a:cs typeface="Raleway"/>
                <a:sym typeface="Raleway"/>
              </a:rPr>
              <a:t>adopt and witness </a:t>
            </a:r>
            <a:r>
              <a:rPr lang="en-US" sz="1000" dirty="0">
                <a:latin typeface="Raleway"/>
                <a:ea typeface="Raleway"/>
                <a:cs typeface="Raleway"/>
                <a:sym typeface="Raleway"/>
              </a:rPr>
              <a:t>simulation to help develop effective manufacturing </a:t>
            </a:r>
            <a:r>
              <a:rPr lang="en-US" sz="1000" dirty="0" smtClean="0">
                <a:latin typeface="Raleway"/>
                <a:ea typeface="Raleway"/>
                <a:cs typeface="Raleway"/>
                <a:sym typeface="Raleway"/>
              </a:rPr>
              <a:t>facilities, and they have also invested significantly </a:t>
            </a:r>
            <a:r>
              <a:rPr lang="en-US" sz="1000" dirty="0">
                <a:latin typeface="Raleway"/>
                <a:ea typeface="Raleway"/>
                <a:cs typeface="Raleway"/>
                <a:sym typeface="Raleway"/>
              </a:rPr>
              <a:t>in the Six Sigma Breakthrough </a:t>
            </a:r>
            <a:r>
              <a:rPr lang="en-US" sz="1000" dirty="0" smtClean="0">
                <a:latin typeface="Raleway"/>
                <a:ea typeface="Raleway"/>
                <a:cs typeface="Raleway"/>
                <a:sym typeface="Raleway"/>
              </a:rPr>
              <a:t>Methodology. Hence its roles and impacts were presented.</a:t>
            </a:r>
          </a:p>
          <a:p>
            <a:pPr marL="285750" indent="-285750">
              <a:buSzPts val="1100"/>
            </a:pPr>
            <a:endParaRPr lang="en-US" sz="1000" dirty="0">
              <a:latin typeface="Raleway"/>
              <a:ea typeface="Raleway"/>
              <a:cs typeface="Raleway"/>
              <a:sym typeface="Raleway"/>
            </a:endParaRPr>
          </a:p>
          <a:p>
            <a:pPr marL="285750" indent="-285750">
              <a:buSzPts val="1100"/>
            </a:pPr>
            <a:r>
              <a:rPr lang="en-IN" sz="1000" dirty="0">
                <a:latin typeface="Raleway"/>
                <a:ea typeface="Raleway"/>
                <a:cs typeface="Raleway"/>
                <a:sym typeface="Raleway"/>
                <a:hlinkClick r:id="rId7"/>
              </a:rPr>
              <a:t>James Foreman-Peck. “</a:t>
            </a:r>
            <a:r>
              <a:rPr lang="en-US" sz="1000" b="1" dirty="0">
                <a:latin typeface="Raleway"/>
                <a:ea typeface="Raleway"/>
                <a:cs typeface="Raleway"/>
                <a:sym typeface="Raleway"/>
                <a:hlinkClick r:id="rId7"/>
              </a:rPr>
              <a:t>Technological Mutations and Henry Ford</a:t>
            </a:r>
            <a:r>
              <a:rPr lang="en-IN" sz="1000" dirty="0">
                <a:latin typeface="Raleway"/>
                <a:ea typeface="Raleway"/>
                <a:cs typeface="Raleway"/>
                <a:sym typeface="Raleway"/>
                <a:hlinkClick r:id="rId7"/>
              </a:rPr>
              <a:t>” (Jan 2006</a:t>
            </a:r>
            <a:r>
              <a:rPr lang="en-IN" sz="1000" dirty="0" smtClean="0">
                <a:latin typeface="Raleway"/>
                <a:ea typeface="Raleway"/>
                <a:cs typeface="Raleway"/>
                <a:sym typeface="Raleway"/>
                <a:hlinkClick r:id="rId7"/>
              </a:rPr>
              <a:t>)</a:t>
            </a:r>
            <a:r>
              <a:rPr lang="en-IN" sz="1000" dirty="0" smtClean="0">
                <a:latin typeface="Raleway"/>
                <a:ea typeface="Raleway"/>
                <a:cs typeface="Raleway"/>
                <a:sym typeface="Raleway"/>
              </a:rPr>
              <a:t> </a:t>
            </a:r>
            <a:r>
              <a:rPr lang="en-US" sz="1000" dirty="0" err="1">
                <a:latin typeface="Raleway"/>
                <a:ea typeface="Raleway"/>
                <a:cs typeface="Raleway"/>
                <a:sym typeface="Raleway"/>
              </a:rPr>
              <a:t>Focussing</a:t>
            </a:r>
            <a:r>
              <a:rPr lang="en-US" sz="1000" dirty="0">
                <a:latin typeface="Raleway"/>
                <a:ea typeface="Raleway"/>
                <a:cs typeface="Raleway"/>
                <a:sym typeface="Raleway"/>
              </a:rPr>
              <a:t> primarily on Europe, this paper examines the evolution of the production technology associated with Henry Ford. Key elements identified are mass and flow production, the progress of which are traced from the early nineteenth century. The concentration of </a:t>
            </a:r>
            <a:r>
              <a:rPr lang="en-US" sz="1000" dirty="0" err="1">
                <a:latin typeface="Raleway"/>
                <a:ea typeface="Raleway"/>
                <a:cs typeface="Raleway"/>
                <a:sym typeface="Raleway"/>
              </a:rPr>
              <a:t>standardised</a:t>
            </a:r>
            <a:r>
              <a:rPr lang="en-US" sz="1000" dirty="0">
                <a:latin typeface="Raleway"/>
                <a:ea typeface="Raleway"/>
                <a:cs typeface="Raleway"/>
                <a:sym typeface="Raleway"/>
              </a:rPr>
              <a:t> demand, necessary for </a:t>
            </a:r>
            <a:r>
              <a:rPr lang="en-US" sz="1000" dirty="0" err="1">
                <a:latin typeface="Raleway"/>
                <a:ea typeface="Raleway"/>
                <a:cs typeface="Raleway"/>
                <a:sym typeface="Raleway"/>
              </a:rPr>
              <a:t>mechanisation</a:t>
            </a:r>
            <a:r>
              <a:rPr lang="en-US" sz="1000" dirty="0">
                <a:latin typeface="Raleway"/>
                <a:ea typeface="Raleway"/>
                <a:cs typeface="Raleway"/>
                <a:sym typeface="Raleway"/>
              </a:rPr>
              <a:t> and therefore mass production, was in war-related production and often in state industry. </a:t>
            </a:r>
            <a:endParaRPr lang="en-IN" sz="800" dirty="0" smtClean="0">
              <a:latin typeface="Raleway"/>
              <a:ea typeface="Raleway"/>
              <a:cs typeface="Raleway"/>
              <a:sym typeface="Raleway"/>
            </a:endParaRPr>
          </a:p>
        </p:txBody>
      </p:sp>
    </p:spTree>
    <p:extLst>
      <p:ext uri="{BB962C8B-B14F-4D97-AF65-F5344CB8AC3E}">
        <p14:creationId xmlns:p14="http://schemas.microsoft.com/office/powerpoint/2010/main" val="4227487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781550" y="162725"/>
            <a:ext cx="7581651" cy="4818049"/>
          </a:xfrm>
          <a:prstGeom prst="rect">
            <a:avLst/>
          </a:prstGeom>
          <a:noFill/>
          <a:ln>
            <a:noFill/>
          </a:ln>
        </p:spPr>
      </p:pic>
      <p:pic>
        <p:nvPicPr>
          <p:cNvPr id="147" name="Google Shape;147;p2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48" name="Google Shape;148;p24"/>
          <p:cNvSpPr txBox="1"/>
          <p:nvPr/>
        </p:nvSpPr>
        <p:spPr>
          <a:xfrm>
            <a:off x="1405000" y="687397"/>
            <a:ext cx="581876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Chosen Research Papers:</a:t>
            </a:r>
            <a:endParaRPr sz="3000" b="1" dirty="0">
              <a:solidFill>
                <a:schemeClr val="lt2"/>
              </a:solidFill>
              <a:latin typeface="Raleway"/>
              <a:ea typeface="Raleway"/>
              <a:cs typeface="Raleway"/>
              <a:sym typeface="Raleway"/>
            </a:endParaRPr>
          </a:p>
        </p:txBody>
      </p:sp>
      <p:sp>
        <p:nvSpPr>
          <p:cNvPr id="149" name="Google Shape;149;p24"/>
          <p:cNvSpPr txBox="1">
            <a:spLocks noGrp="1"/>
          </p:cNvSpPr>
          <p:nvPr>
            <p:ph type="body" idx="4294967295"/>
          </p:nvPr>
        </p:nvSpPr>
        <p:spPr>
          <a:xfrm>
            <a:off x="1405000" y="1211580"/>
            <a:ext cx="6382640" cy="3493795"/>
          </a:xfrm>
          <a:prstGeom prst="rect">
            <a:avLst/>
          </a:prstGeom>
        </p:spPr>
        <p:txBody>
          <a:bodyPr spcFirstLastPara="1" wrap="square" lIns="91425" tIns="91425" rIns="91425" bIns="91425" anchor="t" anchorCtr="0">
            <a:noAutofit/>
          </a:bodyPr>
          <a:lstStyle/>
          <a:p>
            <a:pPr marL="0" indent="0">
              <a:buSzPts val="1100"/>
              <a:buNone/>
            </a:pPr>
            <a:endParaRPr lang="en-IN" sz="1000" dirty="0" smtClean="0">
              <a:latin typeface="Raleway"/>
              <a:ea typeface="Raleway"/>
              <a:cs typeface="Raleway"/>
              <a:sym typeface="Raleway"/>
            </a:endParaRPr>
          </a:p>
          <a:p>
            <a:pPr marL="285750" indent="-285750">
              <a:buSzPts val="1100"/>
            </a:pPr>
            <a:r>
              <a:rPr lang="en-IN" sz="1000" dirty="0" err="1" smtClean="0">
                <a:latin typeface="Raleway"/>
                <a:ea typeface="Raleway"/>
                <a:cs typeface="Raleway"/>
                <a:sym typeface="Raleway"/>
                <a:hlinkClick r:id="rId5"/>
              </a:rPr>
              <a:t>György</a:t>
            </a:r>
            <a:r>
              <a:rPr lang="en-IN" sz="1000" dirty="0" smtClean="0">
                <a:latin typeface="Raleway"/>
                <a:ea typeface="Raleway"/>
                <a:cs typeface="Raleway"/>
                <a:sym typeface="Raleway"/>
                <a:hlinkClick r:id="rId5"/>
              </a:rPr>
              <a:t> </a:t>
            </a:r>
            <a:r>
              <a:rPr lang="en-IN" sz="1000" dirty="0" err="1" smtClean="0">
                <a:latin typeface="Raleway"/>
                <a:ea typeface="Raleway"/>
                <a:cs typeface="Raleway"/>
                <a:sym typeface="Raleway"/>
                <a:hlinkClick r:id="rId5"/>
              </a:rPr>
              <a:t>Gyurecz</a:t>
            </a:r>
            <a:r>
              <a:rPr lang="en-IN" sz="1000" dirty="0" smtClean="0">
                <a:latin typeface="Raleway"/>
                <a:ea typeface="Raleway"/>
                <a:cs typeface="Raleway"/>
                <a:sym typeface="Raleway"/>
                <a:hlinkClick r:id="rId5"/>
              </a:rPr>
              <a:t>, Trent </a:t>
            </a:r>
            <a:r>
              <a:rPr lang="en-IN" sz="1000" dirty="0" err="1" smtClean="0">
                <a:latin typeface="Raleway"/>
                <a:ea typeface="Raleway"/>
                <a:cs typeface="Raleway"/>
                <a:sym typeface="Raleway"/>
                <a:hlinkClick r:id="rId5"/>
              </a:rPr>
              <a:t>Boggess</a:t>
            </a:r>
            <a:r>
              <a:rPr lang="en-IN" sz="1000" dirty="0" smtClean="0">
                <a:latin typeface="Raleway"/>
                <a:ea typeface="Raleway"/>
                <a:cs typeface="Raleway"/>
                <a:sym typeface="Raleway"/>
                <a:hlinkClick r:id="rId5"/>
              </a:rPr>
              <a:t>. “</a:t>
            </a:r>
            <a:r>
              <a:rPr lang="en-US" sz="1000" b="1" dirty="0">
                <a:latin typeface="Raleway"/>
                <a:ea typeface="Raleway"/>
                <a:cs typeface="Raleway"/>
                <a:sym typeface="Raleway"/>
                <a:hlinkClick r:id="rId5"/>
              </a:rPr>
              <a:t>A Technical Examination of the Planetary Transmission of the Ford Model T</a:t>
            </a:r>
            <a:r>
              <a:rPr lang="en-IN" sz="1000" dirty="0" smtClean="0">
                <a:latin typeface="Raleway"/>
                <a:ea typeface="Raleway"/>
                <a:cs typeface="Raleway"/>
                <a:sym typeface="Raleway"/>
                <a:hlinkClick r:id="rId5"/>
              </a:rPr>
              <a:t>” (Oct </a:t>
            </a:r>
            <a:r>
              <a:rPr lang="en-IN" sz="1000" dirty="0">
                <a:latin typeface="Raleway"/>
                <a:ea typeface="Raleway"/>
                <a:cs typeface="Raleway"/>
                <a:sym typeface="Raleway"/>
                <a:hlinkClick r:id="rId5"/>
              </a:rPr>
              <a:t>2008) Conference: Ford T </a:t>
            </a:r>
            <a:r>
              <a:rPr lang="en-IN" sz="1000" dirty="0" smtClean="0">
                <a:latin typeface="Raleway"/>
                <a:ea typeface="Raleway"/>
                <a:cs typeface="Raleway"/>
                <a:sym typeface="Raleway"/>
                <a:hlinkClick r:id="rId5"/>
              </a:rPr>
              <a:t>2008</a:t>
            </a:r>
            <a:r>
              <a:rPr lang="en-IN" sz="1000" dirty="0" smtClean="0">
                <a:latin typeface="Raleway"/>
                <a:ea typeface="Raleway"/>
                <a:cs typeface="Raleway"/>
                <a:sym typeface="Raleway"/>
              </a:rPr>
              <a:t> </a:t>
            </a:r>
            <a:r>
              <a:rPr lang="en-US" sz="1000" dirty="0">
                <a:latin typeface="Raleway"/>
                <a:ea typeface="Raleway"/>
                <a:cs typeface="Raleway"/>
                <a:sym typeface="Raleway"/>
              </a:rPr>
              <a:t>During the 19 year long production of Ford T-Model, its transmission remained unchanged. The transmission, designed by Joseph </a:t>
            </a:r>
            <a:r>
              <a:rPr lang="en-US" sz="1000" dirty="0" err="1">
                <a:latin typeface="Raleway"/>
                <a:ea typeface="Raleway"/>
                <a:cs typeface="Raleway"/>
                <a:sym typeface="Raleway"/>
              </a:rPr>
              <a:t>Galamb</a:t>
            </a:r>
            <a:r>
              <a:rPr lang="en-US" sz="1000" dirty="0">
                <a:latin typeface="Raleway"/>
                <a:ea typeface="Raleway"/>
                <a:cs typeface="Raleway"/>
                <a:sym typeface="Raleway"/>
              </a:rPr>
              <a:t>, and his team adopting Henry Ford’s ideas, was developed for slightly more than a year, in a secret office. What was this transmission like? This article brings it closer to current admirers through its history, and gives an analysis of it for those, with engineering aspect of view</a:t>
            </a:r>
            <a:r>
              <a:rPr lang="en-US" sz="1000" dirty="0" smtClean="0">
                <a:latin typeface="Raleway"/>
                <a:ea typeface="Raleway"/>
                <a:cs typeface="Raleway"/>
                <a:sym typeface="Raleway"/>
              </a:rPr>
              <a:t>.</a:t>
            </a:r>
          </a:p>
          <a:p>
            <a:pPr marL="0" indent="0">
              <a:buSzPts val="1100"/>
              <a:buNone/>
            </a:pPr>
            <a:endParaRPr lang="en-IN" sz="1000" dirty="0" smtClean="0">
              <a:latin typeface="Raleway"/>
              <a:ea typeface="Raleway"/>
              <a:cs typeface="Raleway"/>
              <a:sym typeface="Raleway"/>
            </a:endParaRPr>
          </a:p>
          <a:p>
            <a:pPr marL="285750" indent="-285750">
              <a:buSzPts val="1100"/>
            </a:pPr>
            <a:r>
              <a:rPr lang="en-US" sz="1000" dirty="0" smtClean="0">
                <a:latin typeface="Raleway"/>
                <a:ea typeface="Raleway"/>
                <a:cs typeface="Raleway"/>
                <a:sym typeface="Raleway"/>
                <a:hlinkClick r:id="rId6"/>
              </a:rPr>
              <a:t>Robert </a:t>
            </a:r>
            <a:r>
              <a:rPr lang="en-US" sz="1000" dirty="0">
                <a:latin typeface="Raleway"/>
                <a:ea typeface="Raleway"/>
                <a:cs typeface="Raleway"/>
                <a:sym typeface="Raleway"/>
                <a:hlinkClick r:id="rId6"/>
              </a:rPr>
              <a:t>A. Laird, Thomas N. </a:t>
            </a:r>
            <a:r>
              <a:rPr lang="en-US" sz="1000" dirty="0" err="1" smtClean="0">
                <a:latin typeface="Raleway"/>
                <a:ea typeface="Raleway"/>
                <a:cs typeface="Raleway"/>
                <a:sym typeface="Raleway"/>
                <a:hlinkClick r:id="rId6"/>
              </a:rPr>
              <a:t>Sherratt</a:t>
            </a:r>
            <a:r>
              <a:rPr lang="en-US" sz="1000" dirty="0" smtClean="0">
                <a:latin typeface="Raleway"/>
                <a:ea typeface="Raleway"/>
                <a:cs typeface="Raleway"/>
                <a:sym typeface="Raleway"/>
                <a:hlinkClick r:id="rId6"/>
              </a:rPr>
              <a:t>. </a:t>
            </a:r>
            <a:r>
              <a:rPr lang="en-US" sz="1000" dirty="0">
                <a:latin typeface="Raleway"/>
                <a:ea typeface="Raleway"/>
                <a:cs typeface="Raleway"/>
                <a:sym typeface="Raleway"/>
                <a:hlinkClick r:id="rId6"/>
              </a:rPr>
              <a:t>“</a:t>
            </a:r>
            <a:r>
              <a:rPr lang="en-US" sz="1000" b="1" dirty="0">
                <a:latin typeface="Raleway"/>
                <a:ea typeface="Raleway"/>
                <a:cs typeface="Raleway"/>
                <a:sym typeface="Raleway"/>
                <a:hlinkClick r:id="rId6"/>
              </a:rPr>
              <a:t>The economics of evolution: Henry Ford and the Model T</a:t>
            </a:r>
            <a:r>
              <a:rPr lang="en-US" sz="1000" dirty="0">
                <a:latin typeface="Raleway"/>
                <a:ea typeface="Raleway"/>
                <a:cs typeface="Raleway"/>
                <a:sym typeface="Raleway"/>
                <a:hlinkClick r:id="rId6"/>
              </a:rPr>
              <a:t>” </a:t>
            </a:r>
            <a:r>
              <a:rPr lang="en-US" sz="1000" dirty="0" smtClean="0">
                <a:latin typeface="Raleway"/>
                <a:ea typeface="Raleway"/>
                <a:cs typeface="Raleway"/>
                <a:sym typeface="Raleway"/>
                <a:hlinkClick r:id="rId6"/>
              </a:rPr>
              <a:t>(Dec 2009) Wiley online library</a:t>
            </a:r>
            <a:r>
              <a:rPr lang="en-US" sz="1000" dirty="0">
                <a:latin typeface="Raleway"/>
                <a:ea typeface="Raleway"/>
                <a:cs typeface="Raleway"/>
                <a:sym typeface="Raleway"/>
              </a:rPr>
              <a:t> For the past 30 years evolutionary biologists have used a fictional tale about engineer and businessman Henry Ford to help illustrate the undesirability of over-design. Thus, on discovering that kingpins were rarely damaged in scrapped Model T automobiles, Henry Ford is alleged to have concluded that the kingpins were unnecessarily durable and asked that they be built to a cheaper specification. The general lesson that has been drawn from this tale is that natural selection will act to equalize the mortality risks accruing from damage to each part of the organism's body</a:t>
            </a:r>
            <a:r>
              <a:rPr lang="en-US" sz="1000" dirty="0" smtClean="0">
                <a:latin typeface="Raleway"/>
                <a:ea typeface="Raleway"/>
                <a:cs typeface="Raleway"/>
                <a:sym typeface="Raleway"/>
              </a:rPr>
              <a:t>. This paper argues the validity of the tale.</a:t>
            </a:r>
            <a:endParaRPr lang="en-IN" sz="1000" dirty="0" smtClean="0">
              <a:latin typeface="Raleway"/>
              <a:ea typeface="Raleway"/>
              <a:cs typeface="Raleway"/>
              <a:sym typeface="Raleway"/>
            </a:endParaRPr>
          </a:p>
          <a:p>
            <a:pPr marL="0" indent="0">
              <a:buSzPts val="1100"/>
              <a:buNone/>
            </a:pPr>
            <a:endParaRPr sz="800" dirty="0">
              <a:latin typeface="Raleway"/>
              <a:ea typeface="Raleway"/>
              <a:cs typeface="Raleway"/>
              <a:sym typeface="Raleway"/>
            </a:endParaRPr>
          </a:p>
        </p:txBody>
      </p:sp>
    </p:spTree>
    <p:extLst>
      <p:ext uri="{BB962C8B-B14F-4D97-AF65-F5344CB8AC3E}">
        <p14:creationId xmlns:p14="http://schemas.microsoft.com/office/powerpoint/2010/main" val="4141318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Why this project?</a:t>
            </a:r>
            <a:endParaRPr sz="2400"/>
          </a:p>
        </p:txBody>
      </p:sp>
      <p:sp>
        <p:nvSpPr>
          <p:cNvPr id="86" name="Google Shape;86;p15"/>
          <p:cNvSpPr txBox="1">
            <a:spLocks noGrp="1"/>
          </p:cNvSpPr>
          <p:nvPr>
            <p:ph type="title" idx="4294967295"/>
          </p:nvPr>
        </p:nvSpPr>
        <p:spPr>
          <a:xfrm>
            <a:off x="535775" y="1480150"/>
            <a:ext cx="5197200" cy="3067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0">
                <a:solidFill>
                  <a:srgbClr val="202124"/>
                </a:solidFill>
                <a:latin typeface="Lato"/>
                <a:ea typeface="Lato"/>
                <a:cs typeface="Lato"/>
                <a:sym typeface="Lato"/>
              </a:rPr>
              <a:t>We thought of studying the introducer company of TQM practices. In Ford Motor Company TQM practices started in the 1980s when “Quality Is Job 1” was their slogan...When TQM was first utilized, it started through a joint venture. </a:t>
            </a:r>
            <a:r>
              <a:rPr lang="en" sz="1800" b="0">
                <a:latin typeface="Lato"/>
                <a:ea typeface="Lato"/>
                <a:cs typeface="Lato"/>
                <a:sym typeface="Lato"/>
              </a:rPr>
              <a:t>Back then when Ford Motor Company</a:t>
            </a:r>
            <a:r>
              <a:rPr lang="en" sz="1800" b="0">
                <a:uFill>
                  <a:noFill/>
                </a:uFill>
                <a:latin typeface="Lato"/>
                <a:ea typeface="Lato"/>
                <a:cs typeface="Lato"/>
                <a:sym typeface="Lato"/>
                <a:hlinkClick r:id="rId3"/>
              </a:rPr>
              <a:t> </a:t>
            </a:r>
            <a:r>
              <a:rPr lang="en" sz="1800" b="0">
                <a:latin typeface="Lato"/>
                <a:ea typeface="Lato"/>
                <a:cs typeface="Lato"/>
                <a:sym typeface="Lato"/>
              </a:rPr>
              <a:t>TQM practices were vast, that slogan made more sense. Today at Ford Motor Company, their most popular slogan is ―Ford Has a Better Idea. </a:t>
            </a:r>
            <a:endParaRPr sz="1800" b="0">
              <a:latin typeface="Lato"/>
              <a:ea typeface="Lato"/>
              <a:cs typeface="Lato"/>
              <a:sym typeface="Lato"/>
            </a:endParaRPr>
          </a:p>
        </p:txBody>
      </p:sp>
      <p:pic>
        <p:nvPicPr>
          <p:cNvPr id="87" name="Google Shape;87;p15"/>
          <p:cNvPicPr preferRelativeResize="0"/>
          <p:nvPr/>
        </p:nvPicPr>
        <p:blipFill>
          <a:blip r:embed="rId4">
            <a:alphaModFix/>
          </a:blip>
          <a:stretch>
            <a:fillRect/>
          </a:stretch>
        </p:blipFill>
        <p:spPr>
          <a:xfrm>
            <a:off x="6171375" y="1744898"/>
            <a:ext cx="2519925" cy="1973500"/>
          </a:xfrm>
          <a:prstGeom prst="rect">
            <a:avLst/>
          </a:prstGeom>
          <a:noFill/>
          <a:ln>
            <a:noFill/>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4" name="Google Shape;135;p22"/>
          <p:cNvSpPr txBox="1">
            <a:spLocks noGrp="1"/>
          </p:cNvSpPr>
          <p:nvPr>
            <p:ph type="title"/>
          </p:nvPr>
        </p:nvSpPr>
        <p:spPr>
          <a:xfrm>
            <a:off x="281400" y="943000"/>
            <a:ext cx="8581200" cy="3527400"/>
          </a:xfrm>
          <a:prstGeom prst="rect">
            <a:avLst/>
          </a:prstGeom>
        </p:spPr>
        <p:txBody>
          <a:bodyPr spcFirstLastPara="1" wrap="square" lIns="91425" tIns="91425" rIns="91425" bIns="91425" anchor="t" anchorCtr="0">
            <a:noAutofit/>
          </a:bodyPr>
          <a:lstStyle/>
          <a:p>
            <a:pPr marL="457200" lvl="0" indent="-381000" algn="l" rtl="0">
              <a:lnSpc>
                <a:spcPct val="115000"/>
              </a:lnSpc>
              <a:spcBef>
                <a:spcPts val="1200"/>
              </a:spcBef>
              <a:spcAft>
                <a:spcPts val="0"/>
              </a:spcAft>
              <a:buClr>
                <a:schemeClr val="dk2"/>
              </a:buClr>
              <a:buSzPts val="2400"/>
              <a:buChar char="●"/>
            </a:pPr>
            <a:r>
              <a:rPr lang="en" sz="2400" b="0" dirty="0" smtClean="0">
                <a:solidFill>
                  <a:schemeClr val="bg1"/>
                </a:solidFill>
              </a:rPr>
              <a:t>We had all divided these papers amongst ourselves to read, understand and summarise the information to each other, so that we can collectively discuss its contents and decide on furthur progress. </a:t>
            </a:r>
            <a:endParaRPr sz="2400" b="0" dirty="0">
              <a:solidFill>
                <a:schemeClr val="bg1"/>
              </a:solidFill>
            </a:endParaRPr>
          </a:p>
          <a:p>
            <a:pPr marL="457200" lvl="0" indent="-381000" algn="l" rtl="0">
              <a:lnSpc>
                <a:spcPct val="115000"/>
              </a:lnSpc>
              <a:spcBef>
                <a:spcPts val="0"/>
              </a:spcBef>
              <a:spcAft>
                <a:spcPts val="0"/>
              </a:spcAft>
              <a:buClr>
                <a:schemeClr val="dk2"/>
              </a:buClr>
              <a:buSzPts val="2400"/>
              <a:buChar char="●"/>
            </a:pPr>
            <a:r>
              <a:rPr lang="en" sz="2400" b="0" dirty="0" smtClean="0">
                <a:solidFill>
                  <a:schemeClr val="bg1"/>
                </a:solidFill>
              </a:rPr>
              <a:t>We have had a small discussion and brainstorming session amongs ourselves, where we exchanged our understandings and opinions on each of the papers</a:t>
            </a:r>
            <a:r>
              <a:rPr lang="en" sz="2400" b="0" dirty="0" smtClean="0">
                <a:solidFill>
                  <a:schemeClr val="dk2"/>
                </a:solidFill>
              </a:rPr>
              <a:t>.</a:t>
            </a:r>
            <a:endParaRPr sz="2400" b="0" dirty="0">
              <a:solidFill>
                <a:schemeClr val="dk2"/>
              </a:solidFill>
            </a:endParaRPr>
          </a:p>
        </p:txBody>
      </p:sp>
    </p:spTree>
    <p:extLst>
      <p:ext uri="{BB962C8B-B14F-4D97-AF65-F5344CB8AC3E}">
        <p14:creationId xmlns:p14="http://schemas.microsoft.com/office/powerpoint/2010/main" val="42760279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34"/>
        <p:cNvGrpSpPr/>
        <p:nvPr/>
      </p:nvGrpSpPr>
      <p:grpSpPr>
        <a:xfrm>
          <a:off x="0" y="0"/>
          <a:ext cx="0" cy="0"/>
          <a:chOff x="0" y="0"/>
          <a:chExt cx="0" cy="0"/>
        </a:xfrm>
      </p:grpSpPr>
      <p:sp>
        <p:nvSpPr>
          <p:cNvPr id="135" name="Google Shape;135;p22"/>
          <p:cNvSpPr txBox="1">
            <a:spLocks noGrp="1"/>
          </p:cNvSpPr>
          <p:nvPr>
            <p:ph type="title"/>
          </p:nvPr>
        </p:nvSpPr>
        <p:spPr>
          <a:xfrm>
            <a:off x="281400" y="502920"/>
            <a:ext cx="8581200" cy="3967480"/>
          </a:xfrm>
          <a:prstGeom prst="rect">
            <a:avLst/>
          </a:prstGeom>
        </p:spPr>
        <p:txBody>
          <a:bodyPr spcFirstLastPara="1" wrap="square" lIns="91425" tIns="91425" rIns="91425" bIns="91425" anchor="t" anchorCtr="0">
            <a:noAutofit/>
          </a:bodyPr>
          <a:lstStyle/>
          <a:p>
            <a:pPr marL="76200" lvl="0" algn="l" rtl="0">
              <a:lnSpc>
                <a:spcPct val="115000"/>
              </a:lnSpc>
              <a:spcBef>
                <a:spcPts val="1200"/>
              </a:spcBef>
              <a:spcAft>
                <a:spcPts val="0"/>
              </a:spcAft>
              <a:buClr>
                <a:schemeClr val="dk2"/>
              </a:buClr>
              <a:buSzPts val="2400"/>
            </a:pPr>
            <a:r>
              <a:rPr lang="en-US" sz="2400" b="0" dirty="0" smtClean="0">
                <a:solidFill>
                  <a:schemeClr val="dk2"/>
                </a:solidFill>
              </a:rPr>
              <a:t>The </a:t>
            </a:r>
            <a:r>
              <a:rPr lang="en-US" sz="2400" dirty="0" smtClean="0">
                <a:solidFill>
                  <a:schemeClr val="tx1"/>
                </a:solidFill>
              </a:rPr>
              <a:t>Research Gap</a:t>
            </a:r>
            <a:r>
              <a:rPr lang="en-US" sz="2400" dirty="0" smtClean="0">
                <a:solidFill>
                  <a:schemeClr val="dk2"/>
                </a:solidFill>
              </a:rPr>
              <a:t> </a:t>
            </a:r>
            <a:r>
              <a:rPr lang="en-US" sz="2400" b="0" dirty="0" smtClean="0">
                <a:solidFill>
                  <a:schemeClr val="dk2"/>
                </a:solidFill>
              </a:rPr>
              <a:t>we encountered while going through all these research papers was that: the strategies used by “the father of mass production” – Henry Ford,</a:t>
            </a:r>
            <a:r>
              <a:rPr lang="en" sz="2400" b="0" dirty="0" smtClean="0">
                <a:solidFill>
                  <a:schemeClr val="dk2"/>
                </a:solidFill>
              </a:rPr>
              <a:t> is not summarized and contrasted with the current TQM practices used in several companies, although many papers have claimed his decisions to resonate Japanese principles. We aim to do the same in this project taking references from several research papers.</a:t>
            </a:r>
            <a:endParaRPr sz="2400" b="0" dirty="0">
              <a:solidFill>
                <a:schemeClr val="dk2"/>
              </a:solidFill>
            </a:endParaRPr>
          </a:p>
        </p:txBody>
      </p:sp>
    </p:spTree>
    <p:extLst>
      <p:ext uri="{BB962C8B-B14F-4D97-AF65-F5344CB8AC3E}">
        <p14:creationId xmlns:p14="http://schemas.microsoft.com/office/powerpoint/2010/main" val="3847640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lvl="0">
              <a:spcAft>
                <a:spcPts val="1600"/>
              </a:spcAft>
            </a:pPr>
            <a:r>
              <a:rPr lang="en" dirty="0" smtClean="0"/>
              <a:t>Results and </a:t>
            </a:r>
            <a:r>
              <a:rPr lang="en" dirty="0" smtClean="0">
                <a:solidFill>
                  <a:schemeClr val="accent5"/>
                </a:solidFill>
              </a:rPr>
              <a:t>discussion</a:t>
            </a:r>
            <a:endParaRPr dirty="0"/>
          </a:p>
        </p:txBody>
      </p:sp>
    </p:spTree>
    <p:extLst>
      <p:ext uri="{BB962C8B-B14F-4D97-AF65-F5344CB8AC3E}">
        <p14:creationId xmlns:p14="http://schemas.microsoft.com/office/powerpoint/2010/main" val="38858205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321850" y="107857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a:t>Henry Ford did not invent the automobile or the assembly line. Instead, he was the most successful at marrying these two technologies together in ways that increased efficiency and reduced costs. Let’s see his ideas and decisions that can be related to the currently practiced TQM principles:</a:t>
            </a:r>
            <a:endParaRPr sz="2400" b="0" dirty="0"/>
          </a:p>
        </p:txBody>
      </p:sp>
    </p:spTree>
    <p:extLst>
      <p:ext uri="{BB962C8B-B14F-4D97-AF65-F5344CB8AC3E}">
        <p14:creationId xmlns:p14="http://schemas.microsoft.com/office/powerpoint/2010/main" val="671481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203165924"/>
              </p:ext>
            </p:extLst>
          </p:nvPr>
        </p:nvGraphicFramePr>
        <p:xfrm>
          <a:off x="1685868" y="152828"/>
          <a:ext cx="5842694" cy="4713097"/>
        </p:xfrm>
        <a:graphic>
          <a:graphicData uri="http://schemas.openxmlformats.org/drawingml/2006/table">
            <a:tbl>
              <a:tblPr firstRow="1" firstCol="1" bandRow="1">
                <a:tableStyleId>{9CC137E8-F59A-4BC9-B058-DB06EFED0EDD}</a:tableStyleId>
              </a:tblPr>
              <a:tblGrid>
                <a:gridCol w="1549759"/>
                <a:gridCol w="4292935"/>
              </a:tblGrid>
              <a:tr h="552396">
                <a:tc>
                  <a:txBody>
                    <a:bodyPr/>
                    <a:lstStyle/>
                    <a:p>
                      <a:pPr algn="ctr">
                        <a:lnSpc>
                          <a:spcPct val="107000"/>
                        </a:lnSpc>
                        <a:spcAft>
                          <a:spcPts val="0"/>
                        </a:spcAft>
                      </a:pPr>
                      <a:r>
                        <a:rPr lang="en-IN" sz="1700" dirty="0">
                          <a:solidFill>
                            <a:schemeClr val="bg1"/>
                          </a:solidFill>
                          <a:effectLst/>
                          <a:latin typeface="Raleway" panose="020B0604020202020204" charset="0"/>
                        </a:rPr>
                        <a:t>PAPER CONCEPT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c>
                  <a:txBody>
                    <a:bodyPr/>
                    <a:lstStyle/>
                    <a:p>
                      <a:pPr algn="ctr">
                        <a:lnSpc>
                          <a:spcPct val="107000"/>
                        </a:lnSpc>
                        <a:spcAft>
                          <a:spcPts val="0"/>
                        </a:spcAft>
                      </a:pPr>
                      <a:r>
                        <a:rPr lang="en-IN" sz="1700" dirty="0">
                          <a:solidFill>
                            <a:schemeClr val="bg1"/>
                          </a:solidFill>
                          <a:effectLst/>
                          <a:latin typeface="Raleway" panose="020B0604020202020204" charset="0"/>
                        </a:rPr>
                        <a:t>ITS LINK TO TQM</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r>
              <a:tr h="1657189">
                <a:tc>
                  <a:txBody>
                    <a:bodyPr/>
                    <a:lstStyle/>
                    <a:p>
                      <a:pPr>
                        <a:lnSpc>
                          <a:spcPct val="107000"/>
                        </a:lnSpc>
                        <a:spcAft>
                          <a:spcPts val="0"/>
                        </a:spcAft>
                      </a:pPr>
                      <a:r>
                        <a:rPr lang="en-IN" sz="1700" dirty="0">
                          <a:solidFill>
                            <a:schemeClr val="bg1"/>
                          </a:solidFill>
                          <a:effectLst/>
                          <a:latin typeface="Raleway" panose="020B0604020202020204" charset="0"/>
                        </a:rPr>
                        <a:t>Automating the Production Line</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c>
                  <a:txBody>
                    <a:bodyPr/>
                    <a:lstStyle/>
                    <a:p>
                      <a:pPr>
                        <a:lnSpc>
                          <a:spcPct val="107000"/>
                        </a:lnSpc>
                        <a:spcAft>
                          <a:spcPts val="0"/>
                        </a:spcAft>
                      </a:pPr>
                      <a:r>
                        <a:rPr lang="en-IN" sz="1700" dirty="0">
                          <a:solidFill>
                            <a:schemeClr val="bg1"/>
                          </a:solidFill>
                          <a:effectLst/>
                          <a:latin typeface="Raleway" panose="020B0604020202020204" charset="0"/>
                        </a:rPr>
                        <a:t>One of the main principles of TQM is making a tightly knit integrated system of processes. Automating the Production Line for the first time systematized the working span of every staff. This could be called the first step towards achieving integrity.</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r>
              <a:tr h="2209586">
                <a:tc>
                  <a:txBody>
                    <a:bodyPr/>
                    <a:lstStyle/>
                    <a:p>
                      <a:pPr>
                        <a:lnSpc>
                          <a:spcPct val="107000"/>
                        </a:lnSpc>
                        <a:spcAft>
                          <a:spcPts val="0"/>
                        </a:spcAft>
                      </a:pPr>
                      <a:r>
                        <a:rPr lang="en-IN" sz="1700" dirty="0">
                          <a:solidFill>
                            <a:schemeClr val="bg1"/>
                          </a:solidFill>
                          <a:effectLst/>
                          <a:latin typeface="Raleway" panose="020B0604020202020204" charset="0"/>
                        </a:rPr>
                        <a:t>New Industrial Competition that made Ford re-analyse their Work Environment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c>
                  <a:txBody>
                    <a:bodyPr/>
                    <a:lstStyle/>
                    <a:p>
                      <a:pPr>
                        <a:lnSpc>
                          <a:spcPct val="107000"/>
                        </a:lnSpc>
                        <a:spcAft>
                          <a:spcPts val="0"/>
                        </a:spcAft>
                      </a:pPr>
                      <a:r>
                        <a:rPr lang="en-IN" sz="1700" dirty="0">
                          <a:solidFill>
                            <a:schemeClr val="bg1"/>
                          </a:solidFill>
                          <a:effectLst/>
                          <a:latin typeface="Raleway" panose="020B0604020202020204" charset="0"/>
                        </a:rPr>
                        <a:t>As work environment directly impacts employee performance, and employee involvement is a critical tool to achieve continuous improvement in companies, this major change in Ford Motor Co. can be credited to be one of the basic steps towards the bigger goal.</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95882" marR="95882" marT="0" marB="0"/>
                </a:tc>
              </a:tr>
            </a:tbl>
          </a:graphicData>
        </a:graphic>
      </p:graphicFrame>
    </p:spTree>
    <p:extLst>
      <p:ext uri="{BB962C8B-B14F-4D97-AF65-F5344CB8AC3E}">
        <p14:creationId xmlns:p14="http://schemas.microsoft.com/office/powerpoint/2010/main" val="8584016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2916412720"/>
              </p:ext>
            </p:extLst>
          </p:nvPr>
        </p:nvGraphicFramePr>
        <p:xfrm>
          <a:off x="594360" y="129967"/>
          <a:ext cx="8122919" cy="4918191"/>
        </p:xfrm>
        <a:graphic>
          <a:graphicData uri="http://schemas.openxmlformats.org/drawingml/2006/table">
            <a:tbl>
              <a:tblPr firstRow="1" firstCol="1" bandRow="1">
                <a:tableStyleId>{9CC137E8-F59A-4BC9-B058-DB06EFED0EDD}</a:tableStyleId>
              </a:tblPr>
              <a:tblGrid>
                <a:gridCol w="2154584"/>
                <a:gridCol w="5968335"/>
              </a:tblGrid>
              <a:tr h="425358">
                <a:tc>
                  <a:txBody>
                    <a:bodyPr/>
                    <a:lstStyle/>
                    <a:p>
                      <a:pPr algn="ctr">
                        <a:lnSpc>
                          <a:spcPct val="107000"/>
                        </a:lnSpc>
                        <a:spcAft>
                          <a:spcPts val="0"/>
                        </a:spcAft>
                      </a:pPr>
                      <a:r>
                        <a:rPr lang="en-IN" sz="1700" dirty="0">
                          <a:solidFill>
                            <a:schemeClr val="bg1"/>
                          </a:solidFill>
                          <a:effectLst/>
                          <a:latin typeface="Raleway" panose="020B0604020202020204" charset="0"/>
                        </a:rPr>
                        <a:t>PAPER CONCEPT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c>
                  <a:txBody>
                    <a:bodyPr/>
                    <a:lstStyle/>
                    <a:p>
                      <a:pPr algn="ctr">
                        <a:lnSpc>
                          <a:spcPct val="107000"/>
                        </a:lnSpc>
                        <a:spcAft>
                          <a:spcPts val="0"/>
                        </a:spcAft>
                      </a:pPr>
                      <a:r>
                        <a:rPr lang="en-IN" sz="1700" dirty="0">
                          <a:solidFill>
                            <a:schemeClr val="bg1"/>
                          </a:solidFill>
                          <a:effectLst/>
                          <a:latin typeface="Raleway" panose="020B0604020202020204" charset="0"/>
                        </a:rPr>
                        <a:t>ITS LINK TO TQM</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r>
              <a:tr h="2552146">
                <a:tc>
                  <a:txBody>
                    <a:bodyPr/>
                    <a:lstStyle/>
                    <a:p>
                      <a:pPr>
                        <a:lnSpc>
                          <a:spcPct val="107000"/>
                        </a:lnSpc>
                        <a:spcAft>
                          <a:spcPts val="0"/>
                        </a:spcAft>
                      </a:pPr>
                      <a:r>
                        <a:rPr lang="en-IN" sz="1700" dirty="0">
                          <a:solidFill>
                            <a:schemeClr val="bg1"/>
                          </a:solidFill>
                          <a:effectLst/>
                          <a:latin typeface="Raleway" panose="020B0604020202020204" charset="0"/>
                        </a:rPr>
                        <a:t>Assembly line: used differently, more flexible, multiple parallel lines</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c>
                  <a:txBody>
                    <a:bodyPr/>
                    <a:lstStyle/>
                    <a:p>
                      <a:pPr>
                        <a:lnSpc>
                          <a:spcPct val="107000"/>
                        </a:lnSpc>
                        <a:spcAft>
                          <a:spcPts val="0"/>
                        </a:spcAft>
                      </a:pPr>
                      <a:r>
                        <a:rPr lang="en-US" sz="1700" dirty="0">
                          <a:solidFill>
                            <a:schemeClr val="bg1"/>
                          </a:solidFill>
                          <a:effectLst/>
                          <a:latin typeface="Raleway" panose="020B0604020202020204" charset="0"/>
                        </a:rPr>
                        <a:t>Ford used multiple lines flexibly to cope with large monthly variations in sales. Although a line may be optimized to yield the lowest cost production, systems composed of several parallel lines may yield low cost production along with output and product flexibility. </a:t>
                      </a:r>
                      <a:r>
                        <a:rPr lang="en-IN" sz="1700" dirty="0">
                          <a:solidFill>
                            <a:schemeClr val="bg1"/>
                          </a:solidFill>
                          <a:effectLst/>
                          <a:latin typeface="Raleway" panose="020B0604020202020204" charset="0"/>
                        </a:rPr>
                        <a:t>A flexible product design will reduce redesign costs and allow quicker response to customers with increased performance. So satisfying customers was one of his priorities. Which in turn is also a TQM goal.</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r>
              <a:tr h="1914109">
                <a:tc>
                  <a:txBody>
                    <a:bodyPr/>
                    <a:lstStyle/>
                    <a:p>
                      <a:pPr>
                        <a:lnSpc>
                          <a:spcPct val="107000"/>
                        </a:lnSpc>
                        <a:spcAft>
                          <a:spcPts val="0"/>
                        </a:spcAft>
                      </a:pPr>
                      <a:r>
                        <a:rPr lang="en-IN" sz="1700" dirty="0">
                          <a:solidFill>
                            <a:schemeClr val="bg1"/>
                          </a:solidFill>
                          <a:effectLst/>
                          <a:latin typeface="Raleway" panose="020B0604020202020204" charset="0"/>
                        </a:rPr>
                        <a:t>Innovative Product Line and Platform</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c>
                  <a:txBody>
                    <a:bodyPr/>
                    <a:lstStyle/>
                    <a:p>
                      <a:pPr>
                        <a:lnSpc>
                          <a:spcPct val="107000"/>
                        </a:lnSpc>
                        <a:spcAft>
                          <a:spcPts val="0"/>
                        </a:spcAft>
                      </a:pPr>
                      <a:r>
                        <a:rPr lang="en-IN" sz="1700" dirty="0">
                          <a:solidFill>
                            <a:schemeClr val="bg1"/>
                          </a:solidFill>
                          <a:effectLst/>
                          <a:latin typeface="Raleway" panose="020B0604020202020204" charset="0"/>
                        </a:rPr>
                        <a:t>Product innovation is important because it can help one create new spaces in a seemingly crowded market. By identifying the gaps and imposing oneself into a new space, one can find an audience and satisfy consumer needs in a way that is new and refreshing. Ford Model T was the first of its kind that gave Ford its name and customer base. </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76000" marR="76000" marT="0" marB="0"/>
                </a:tc>
              </a:tr>
            </a:tbl>
          </a:graphicData>
        </a:graphic>
      </p:graphicFrame>
    </p:spTree>
    <p:extLst>
      <p:ext uri="{BB962C8B-B14F-4D97-AF65-F5344CB8AC3E}">
        <p14:creationId xmlns:p14="http://schemas.microsoft.com/office/powerpoint/2010/main" val="833908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4089865281"/>
              </p:ext>
            </p:extLst>
          </p:nvPr>
        </p:nvGraphicFramePr>
        <p:xfrm>
          <a:off x="68580" y="84248"/>
          <a:ext cx="9006840" cy="5066450"/>
        </p:xfrm>
        <a:graphic>
          <a:graphicData uri="http://schemas.openxmlformats.org/drawingml/2006/table">
            <a:tbl>
              <a:tblPr firstRow="1" firstCol="1" bandRow="1">
                <a:tableStyleId>{9CC137E8-F59A-4BC9-B058-DB06EFED0EDD}</a:tableStyleId>
              </a:tblPr>
              <a:tblGrid>
                <a:gridCol w="2389041"/>
                <a:gridCol w="6617799"/>
              </a:tblGrid>
              <a:tr h="353353">
                <a:tc>
                  <a:txBody>
                    <a:bodyPr/>
                    <a:lstStyle/>
                    <a:p>
                      <a:pPr algn="ctr">
                        <a:lnSpc>
                          <a:spcPct val="107000"/>
                        </a:lnSpc>
                        <a:spcAft>
                          <a:spcPts val="0"/>
                        </a:spcAft>
                      </a:pPr>
                      <a:r>
                        <a:rPr lang="en-IN" sz="1700" dirty="0">
                          <a:solidFill>
                            <a:schemeClr val="bg1"/>
                          </a:solidFill>
                          <a:effectLst/>
                          <a:latin typeface="Raleway" panose="020B0604020202020204" charset="0"/>
                        </a:rPr>
                        <a:t>PAPER CONCEPT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gn="ctr">
                        <a:lnSpc>
                          <a:spcPct val="107000"/>
                        </a:lnSpc>
                        <a:spcAft>
                          <a:spcPts val="0"/>
                        </a:spcAft>
                      </a:pPr>
                      <a:r>
                        <a:rPr lang="en-IN" sz="1700" dirty="0">
                          <a:solidFill>
                            <a:schemeClr val="bg1"/>
                          </a:solidFill>
                          <a:effectLst/>
                          <a:latin typeface="Raleway" panose="020B0604020202020204" charset="0"/>
                        </a:rPr>
                        <a:t>ITS LINK TO TQM</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r h="2165999">
                <a:tc>
                  <a:txBody>
                    <a:bodyPr/>
                    <a:lstStyle/>
                    <a:p>
                      <a:pPr>
                        <a:lnSpc>
                          <a:spcPct val="107000"/>
                        </a:lnSpc>
                        <a:spcAft>
                          <a:spcPts val="0"/>
                        </a:spcAft>
                      </a:pPr>
                      <a:r>
                        <a:rPr lang="en-IN" sz="1700" dirty="0">
                          <a:solidFill>
                            <a:schemeClr val="bg1"/>
                          </a:solidFill>
                          <a:effectLst/>
                          <a:latin typeface="Raleway" panose="020B0604020202020204" charset="0"/>
                        </a:rPr>
                        <a:t>Evolution of Production Technology in Mass and Flow</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nSpc>
                          <a:spcPct val="107000"/>
                        </a:lnSpc>
                        <a:spcAft>
                          <a:spcPts val="0"/>
                        </a:spcAft>
                      </a:pPr>
                      <a:r>
                        <a:rPr lang="en-IN" sz="1700" dirty="0">
                          <a:solidFill>
                            <a:schemeClr val="bg1"/>
                          </a:solidFill>
                          <a:effectLst/>
                          <a:latin typeface="Raleway" panose="020B0604020202020204" charset="0"/>
                        </a:rPr>
                        <a:t>Henry Ford’s contributions offer valuable lessons for Product Platforming and Mass Customization. Product platforming is a specific approach to new product development utilizing common technology components or subsystems deployed across multiple products or product lines which has been argued to bring numerous valuable organizational outcomes and cost reduction. Both these factors being a concern in TQM, we can credit his decisions to have been following a similar path.</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r h="2347263">
                <a:tc>
                  <a:txBody>
                    <a:bodyPr/>
                    <a:lstStyle/>
                    <a:p>
                      <a:pPr>
                        <a:lnSpc>
                          <a:spcPct val="107000"/>
                        </a:lnSpc>
                        <a:spcAft>
                          <a:spcPts val="0"/>
                        </a:spcAft>
                      </a:pPr>
                      <a:r>
                        <a:rPr lang="en-IN" sz="1700" dirty="0">
                          <a:solidFill>
                            <a:schemeClr val="bg1"/>
                          </a:solidFill>
                          <a:effectLst/>
                          <a:latin typeface="Raleway" panose="020B0604020202020204" charset="0"/>
                        </a:rPr>
                        <a:t>Undesirability of over-design =&gt; Kipkings were rarely damaged in scrapped Model Ts’ </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nSpc>
                          <a:spcPct val="107000"/>
                        </a:lnSpc>
                        <a:spcAft>
                          <a:spcPts val="0"/>
                        </a:spcAft>
                      </a:pPr>
                      <a:r>
                        <a:rPr lang="en-IN" sz="1700" dirty="0">
                          <a:solidFill>
                            <a:schemeClr val="bg1"/>
                          </a:solidFill>
                          <a:effectLst/>
                          <a:latin typeface="Raleway" panose="020B0604020202020204" charset="0"/>
                        </a:rPr>
                        <a:t>To reduce the cost of his vehicle, Ford drew attention to the fact that Kipkings (a part of the Model T) were more durable than required and ordered them to be made of cheaper specifications that would allow all the parts of the vehicle to wear out at a similar rate. He did not want to spend on something that would not be optimally used off by his customers. This proves that he had foreseen the undesirability of over design that early in time. This decision definitely contributed to the success of the Model 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bl>
          </a:graphicData>
        </a:graphic>
      </p:graphicFrame>
    </p:spTree>
    <p:extLst>
      <p:ext uri="{BB962C8B-B14F-4D97-AF65-F5344CB8AC3E}">
        <p14:creationId xmlns:p14="http://schemas.microsoft.com/office/powerpoint/2010/main" val="8024063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2385882548"/>
              </p:ext>
            </p:extLst>
          </p:nvPr>
        </p:nvGraphicFramePr>
        <p:xfrm>
          <a:off x="297180" y="84248"/>
          <a:ext cx="8572500" cy="5075626"/>
        </p:xfrm>
        <a:graphic>
          <a:graphicData uri="http://schemas.openxmlformats.org/drawingml/2006/table">
            <a:tbl>
              <a:tblPr firstRow="1" firstCol="1" bandRow="1">
                <a:tableStyleId>{9CC137E8-F59A-4BC9-B058-DB06EFED0EDD}</a:tableStyleId>
              </a:tblPr>
              <a:tblGrid>
                <a:gridCol w="2273833"/>
                <a:gridCol w="6298667"/>
              </a:tblGrid>
              <a:tr h="362529">
                <a:tc>
                  <a:txBody>
                    <a:bodyPr/>
                    <a:lstStyle/>
                    <a:p>
                      <a:pPr algn="ctr">
                        <a:lnSpc>
                          <a:spcPct val="107000"/>
                        </a:lnSpc>
                        <a:spcAft>
                          <a:spcPts val="0"/>
                        </a:spcAft>
                      </a:pPr>
                      <a:r>
                        <a:rPr lang="en-IN" sz="1700" dirty="0">
                          <a:solidFill>
                            <a:schemeClr val="bg1"/>
                          </a:solidFill>
                          <a:effectLst/>
                          <a:latin typeface="Raleway" panose="020B0604020202020204" charset="0"/>
                        </a:rPr>
                        <a:t>PAPER CONCEPT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gn="ctr">
                        <a:lnSpc>
                          <a:spcPct val="107000"/>
                        </a:lnSpc>
                        <a:spcAft>
                          <a:spcPts val="0"/>
                        </a:spcAft>
                      </a:pPr>
                      <a:r>
                        <a:rPr lang="en-IN" sz="1700" dirty="0">
                          <a:solidFill>
                            <a:schemeClr val="bg1"/>
                          </a:solidFill>
                          <a:effectLst/>
                          <a:latin typeface="Raleway" panose="020B0604020202020204" charset="0"/>
                        </a:rPr>
                        <a:t>ITS LINK TO TQM</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r h="2175174">
                <a:tc>
                  <a:txBody>
                    <a:bodyPr/>
                    <a:lstStyle/>
                    <a:p>
                      <a:pPr>
                        <a:lnSpc>
                          <a:spcPct val="107000"/>
                        </a:lnSpc>
                        <a:spcAft>
                          <a:spcPts val="0"/>
                        </a:spcAft>
                      </a:pPr>
                      <a:r>
                        <a:rPr lang="en-IN" sz="1700" dirty="0">
                          <a:solidFill>
                            <a:schemeClr val="bg1"/>
                          </a:solidFill>
                          <a:effectLst/>
                          <a:latin typeface="Raleway" panose="020B0604020202020204" charset="0"/>
                        </a:rPr>
                        <a:t>Experiment in the pursuit of “Zero Defect” system =&gt; numerous sources of wastes could be identified with the collective effort of all the workforce </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nSpc>
                          <a:spcPct val="107000"/>
                        </a:lnSpc>
                        <a:spcAft>
                          <a:spcPts val="0"/>
                        </a:spcAft>
                      </a:pPr>
                      <a:r>
                        <a:rPr lang="en-IN" sz="1700" dirty="0">
                          <a:solidFill>
                            <a:schemeClr val="bg1"/>
                          </a:solidFill>
                          <a:effectLst/>
                          <a:latin typeface="Raleway" panose="020B0604020202020204" charset="0"/>
                        </a:rPr>
                        <a:t>Through the collective effort of the workforce, a zero defect system could be achieved in Ford Motor Company. This resonates to the TQM practice of Employee Involvement in every stage of processes and projects. It is only through transparency and a rapid flow of open communication and ideas between employees and executives, that wastes can be identified and reduced.</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r h="2344862">
                <a:tc>
                  <a:txBody>
                    <a:bodyPr/>
                    <a:lstStyle/>
                    <a:p>
                      <a:pPr>
                        <a:lnSpc>
                          <a:spcPct val="107000"/>
                        </a:lnSpc>
                        <a:spcAft>
                          <a:spcPts val="0"/>
                        </a:spcAft>
                      </a:pPr>
                      <a:r>
                        <a:rPr lang="en-IN" sz="1700" dirty="0">
                          <a:solidFill>
                            <a:schemeClr val="bg1"/>
                          </a:solidFill>
                          <a:effectLst/>
                          <a:latin typeface="Raleway" panose="020B0604020202020204" charset="0"/>
                        </a:rPr>
                        <a:t>Comparison with Japanese Practices and Ideology</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c>
                  <a:txBody>
                    <a:bodyPr/>
                    <a:lstStyle/>
                    <a:p>
                      <a:pPr>
                        <a:lnSpc>
                          <a:spcPct val="107000"/>
                        </a:lnSpc>
                        <a:spcAft>
                          <a:spcPts val="0"/>
                        </a:spcAft>
                      </a:pPr>
                      <a:r>
                        <a:rPr lang="en-IN" sz="1700" dirty="0">
                          <a:solidFill>
                            <a:schemeClr val="bg1"/>
                          </a:solidFill>
                          <a:effectLst/>
                          <a:latin typeface="Raleway" panose="020B0604020202020204" charset="0"/>
                        </a:rPr>
                        <a:t>He had an integrated systems approach founded on a market strategy allied to a focused manufacturing system that emphasized quality, efficient production and an avoidance of waste; within a paternalistic framework intended to make the best use of a generally low grade but highly varied workforce. These on being compared to Japanese practices did align together even though they were introduced independently. Just like many TQM practices align with Japanese ideology.</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4774" marR="64774" marT="0" marB="0"/>
                </a:tc>
              </a:tr>
            </a:tbl>
          </a:graphicData>
        </a:graphic>
      </p:graphicFrame>
    </p:spTree>
    <p:extLst>
      <p:ext uri="{BB962C8B-B14F-4D97-AF65-F5344CB8AC3E}">
        <p14:creationId xmlns:p14="http://schemas.microsoft.com/office/powerpoint/2010/main" val="1306279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3" name="Table 2"/>
          <p:cNvGraphicFramePr>
            <a:graphicFrameLocks noGrp="1"/>
          </p:cNvGraphicFramePr>
          <p:nvPr>
            <p:extLst>
              <p:ext uri="{D42A27DB-BD31-4B8C-83A1-F6EECF244321}">
                <p14:modId xmlns:p14="http://schemas.microsoft.com/office/powerpoint/2010/main" val="3216418468"/>
              </p:ext>
            </p:extLst>
          </p:nvPr>
        </p:nvGraphicFramePr>
        <p:xfrm>
          <a:off x="1793557" y="1330420"/>
          <a:ext cx="5725160" cy="3219704"/>
        </p:xfrm>
        <a:graphic>
          <a:graphicData uri="http://schemas.openxmlformats.org/drawingml/2006/table">
            <a:tbl>
              <a:tblPr firstRow="1" firstCol="1" bandRow="1">
                <a:tableStyleId>{9CC137E8-F59A-4BC9-B058-DB06EFED0EDD}</a:tableStyleId>
              </a:tblPr>
              <a:tblGrid>
                <a:gridCol w="5725160"/>
              </a:tblGrid>
              <a:tr h="372110">
                <a:tc>
                  <a:txBody>
                    <a:bodyPr/>
                    <a:lstStyle/>
                    <a:p>
                      <a:pPr>
                        <a:lnSpc>
                          <a:spcPct val="107000"/>
                        </a:lnSpc>
                        <a:spcAft>
                          <a:spcPts val="0"/>
                        </a:spcAft>
                      </a:pPr>
                      <a:r>
                        <a:rPr lang="en-IN" sz="1700" dirty="0">
                          <a:solidFill>
                            <a:schemeClr val="bg1"/>
                          </a:solidFill>
                          <a:effectLst/>
                          <a:latin typeface="Raleway" panose="020B0604020202020204" charset="0"/>
                        </a:rPr>
                        <a:t>Its SPECIFICATIONS</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0">
                <a:tc>
                  <a:txBody>
                    <a:bodyPr/>
                    <a:lstStyle/>
                    <a:p>
                      <a:pPr marL="342900" lvl="0" indent="-342900">
                        <a:lnSpc>
                          <a:spcPct val="107000"/>
                        </a:lnSpc>
                        <a:spcAft>
                          <a:spcPts val="0"/>
                        </a:spcAft>
                        <a:buFont typeface="Symbol" panose="05050102010706020507" pitchFamily="18" charset="2"/>
                        <a:buChar char=""/>
                      </a:pPr>
                      <a:r>
                        <a:rPr lang="en-IN" sz="1700">
                          <a:solidFill>
                            <a:schemeClr val="bg1"/>
                          </a:solidFill>
                          <a:effectLst/>
                          <a:latin typeface="Raleway" panose="020B0604020202020204" charset="0"/>
                        </a:rPr>
                        <a:t>Inline 4 cylinder engine with 20 horsepower.</a:t>
                      </a:r>
                      <a:endParaRPr lang="en-IN" sz="170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527050">
                <a:tc>
                  <a:txBody>
                    <a:bodyPr/>
                    <a:lstStyle/>
                    <a:p>
                      <a:pPr marL="342900" lvl="0" indent="-342900">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10 gallon fuel tank (you need to guess how far you’ve gone assuming 20 miles are covered per gallon).</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713105">
                <a:tc>
                  <a:txBody>
                    <a:bodyPr/>
                    <a:lstStyle/>
                    <a:p>
                      <a:pPr marL="342900" lvl="0" indent="-342900">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Maximum speed was 45 miles/ hour which might sound so slow but it was a lot faster than a horse and buggy (with average speed of 5 to 8 miles/ hour) which was the common mode of transport back then.</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352425">
                <a:tc>
                  <a:txBody>
                    <a:bodyPr/>
                    <a:lstStyle/>
                    <a:p>
                      <a:pPr marL="342900" lvl="0" indent="-342900">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Made for rough terrain.</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bl>
          </a:graphicData>
        </a:graphic>
      </p:graphicFrame>
      <p:sp>
        <p:nvSpPr>
          <p:cNvPr id="4" name="TextBox 3"/>
          <p:cNvSpPr txBox="1"/>
          <p:nvPr/>
        </p:nvSpPr>
        <p:spPr>
          <a:xfrm>
            <a:off x="784860" y="579120"/>
            <a:ext cx="5445722" cy="615553"/>
          </a:xfrm>
          <a:prstGeom prst="rect">
            <a:avLst/>
          </a:prstGeom>
          <a:noFill/>
        </p:spPr>
        <p:txBody>
          <a:bodyPr wrap="none" rtlCol="0">
            <a:spAutoFit/>
          </a:bodyPr>
          <a:lstStyle/>
          <a:p>
            <a:r>
              <a:rPr lang="en-IN" dirty="0"/>
              <a:t> </a:t>
            </a:r>
            <a:r>
              <a:rPr lang="en-IN" sz="1700" dirty="0" smtClean="0">
                <a:solidFill>
                  <a:schemeClr val="bg1"/>
                </a:solidFill>
                <a:latin typeface="Raleway" panose="020B0604020202020204" charset="0"/>
              </a:rPr>
              <a:t>Now </a:t>
            </a:r>
            <a:r>
              <a:rPr lang="en-IN" sz="1700" dirty="0">
                <a:solidFill>
                  <a:schemeClr val="bg1"/>
                </a:solidFill>
                <a:latin typeface="Raleway" panose="020B0604020202020204" charset="0"/>
              </a:rPr>
              <a:t>let’s see why Ford Model-T was a big success:</a:t>
            </a:r>
          </a:p>
          <a:p>
            <a:endParaRPr lang="en-IN" sz="1700" dirty="0">
              <a:solidFill>
                <a:schemeClr val="bg1"/>
              </a:solidFill>
              <a:latin typeface="Raleway" panose="020B0604020202020204" charset="0"/>
            </a:endParaRPr>
          </a:p>
        </p:txBody>
      </p:sp>
    </p:spTree>
    <p:extLst>
      <p:ext uri="{BB962C8B-B14F-4D97-AF65-F5344CB8AC3E}">
        <p14:creationId xmlns:p14="http://schemas.microsoft.com/office/powerpoint/2010/main" val="37579622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321850" y="107857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a:t>All these specifications might sound to be a joke today as we have vehicles which run at 180 kmph. But at that time people could never even think of travelling at that speed and more over even owning a car! It didn’t bother then if they had to carry an extra set of blankets for the comfort they were getting was unimaginable. Ford could produce it at such a mass scale and in such a low cost only because of his techniques and choices of production.</a:t>
            </a:r>
            <a:endParaRPr sz="2400" b="0" dirty="0"/>
          </a:p>
        </p:txBody>
      </p:sp>
    </p:spTree>
    <p:extLst>
      <p:ext uri="{BB962C8B-B14F-4D97-AF65-F5344CB8AC3E}">
        <p14:creationId xmlns:p14="http://schemas.microsoft.com/office/powerpoint/2010/main" val="38337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1"/>
        <p:cNvGrpSpPr/>
        <p:nvPr/>
      </p:nvGrpSpPr>
      <p:grpSpPr>
        <a:xfrm>
          <a:off x="0" y="0"/>
          <a:ext cx="0" cy="0"/>
          <a:chOff x="0" y="0"/>
          <a:chExt cx="0" cy="0"/>
        </a:xfrm>
      </p:grpSpPr>
      <p:pic>
        <p:nvPicPr>
          <p:cNvPr id="92" name="Google Shape;92;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93" name="Google Shape;93;p16"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94" name="Google Shape;94;p16"/>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Teammates:</a:t>
            </a:r>
            <a:endParaRPr sz="3000" b="1">
              <a:solidFill>
                <a:schemeClr val="lt2"/>
              </a:solidFill>
              <a:latin typeface="Raleway"/>
              <a:ea typeface="Raleway"/>
              <a:cs typeface="Raleway"/>
              <a:sym typeface="Raleway"/>
            </a:endParaRPr>
          </a:p>
        </p:txBody>
      </p:sp>
      <p:sp>
        <p:nvSpPr>
          <p:cNvPr id="95" name="Google Shape;95;p16"/>
          <p:cNvSpPr txBox="1">
            <a:spLocks noGrp="1"/>
          </p:cNvSpPr>
          <p:nvPr>
            <p:ph type="body" idx="4294967295"/>
          </p:nvPr>
        </p:nvSpPr>
        <p:spPr>
          <a:xfrm>
            <a:off x="2855550" y="1377480"/>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2"/>
              </a:solidFill>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Chandreyi                   </a:t>
            </a:r>
            <a:r>
              <a:rPr lang="en" sz="1200">
                <a:latin typeface="Raleway"/>
                <a:ea typeface="Raleway"/>
                <a:cs typeface="Raleway"/>
                <a:sym typeface="Raleway"/>
              </a:rPr>
              <a:t>19MIY0031</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Deepika                       </a:t>
            </a:r>
            <a:r>
              <a:rPr lang="en" sz="1200">
                <a:latin typeface="Raleway"/>
                <a:ea typeface="Raleway"/>
                <a:cs typeface="Raleway"/>
                <a:sym typeface="Raleway"/>
              </a:rPr>
              <a:t>19MIY0013</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Lokesh                         </a:t>
            </a:r>
            <a:r>
              <a:rPr lang="en" sz="1200">
                <a:latin typeface="Raleway"/>
                <a:ea typeface="Raleway"/>
                <a:cs typeface="Raleway"/>
                <a:sym typeface="Raleway"/>
              </a:rPr>
              <a:t>19MIY0001</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Prasanna                     </a:t>
            </a:r>
            <a:r>
              <a:rPr lang="en" sz="1200">
                <a:latin typeface="Raleway"/>
                <a:ea typeface="Raleway"/>
                <a:cs typeface="Raleway"/>
                <a:sym typeface="Raleway"/>
              </a:rPr>
              <a:t>19MIY0024</a:t>
            </a:r>
            <a:endParaRPr sz="1200">
              <a:latin typeface="Raleway"/>
              <a:ea typeface="Raleway"/>
              <a:cs typeface="Raleway"/>
              <a:sym typeface="Raleway"/>
            </a:endParaRPr>
          </a:p>
          <a:p>
            <a:pPr marL="457200" lvl="0" indent="-317500" algn="l" rtl="0">
              <a:spcBef>
                <a:spcPts val="100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Sneka                           </a:t>
            </a:r>
            <a:r>
              <a:rPr lang="en" sz="1200">
                <a:latin typeface="Raleway"/>
                <a:ea typeface="Raleway"/>
                <a:cs typeface="Raleway"/>
                <a:sym typeface="Raleway"/>
              </a:rPr>
              <a:t>19MIY0019</a:t>
            </a:r>
            <a:endParaRPr sz="1400" b="1">
              <a:solidFill>
                <a:schemeClr val="dk1"/>
              </a:solidFill>
              <a:latin typeface="Raleway"/>
              <a:ea typeface="Raleway"/>
              <a:cs typeface="Raleway"/>
              <a:sym typeface="Raleway"/>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graphicFrame>
        <p:nvGraphicFramePr>
          <p:cNvPr id="4" name="Table 3"/>
          <p:cNvGraphicFramePr>
            <a:graphicFrameLocks noGrp="1"/>
          </p:cNvGraphicFramePr>
          <p:nvPr>
            <p:extLst>
              <p:ext uri="{D42A27DB-BD31-4B8C-83A1-F6EECF244321}">
                <p14:modId xmlns:p14="http://schemas.microsoft.com/office/powerpoint/2010/main" val="3996809379"/>
              </p:ext>
            </p:extLst>
          </p:nvPr>
        </p:nvGraphicFramePr>
        <p:xfrm>
          <a:off x="1731645" y="1587818"/>
          <a:ext cx="5725160" cy="1825879"/>
        </p:xfrm>
        <a:graphic>
          <a:graphicData uri="http://schemas.openxmlformats.org/drawingml/2006/table">
            <a:tbl>
              <a:tblPr firstRow="1" firstCol="1" bandRow="1">
                <a:tableStyleId>{9CC137E8-F59A-4BC9-B058-DB06EFED0EDD}</a:tableStyleId>
              </a:tblPr>
              <a:tblGrid>
                <a:gridCol w="2862580"/>
                <a:gridCol w="2862580"/>
              </a:tblGrid>
              <a:tr h="353695">
                <a:tc>
                  <a:txBody>
                    <a:bodyPr/>
                    <a:lstStyle/>
                    <a:p>
                      <a:pPr algn="l">
                        <a:lnSpc>
                          <a:spcPct val="107000"/>
                        </a:lnSpc>
                        <a:spcAft>
                          <a:spcPts val="0"/>
                        </a:spcAft>
                      </a:pPr>
                      <a:r>
                        <a:rPr lang="en-IN" sz="1700" dirty="0">
                          <a:solidFill>
                            <a:schemeClr val="bg1"/>
                          </a:solidFill>
                          <a:effectLst/>
                          <a:latin typeface="Raleway" panose="020B0604020202020204" charset="0"/>
                        </a:rPr>
                        <a:t>WHAT WAS </a:t>
                      </a:r>
                      <a:r>
                        <a:rPr lang="en-IN" sz="1700" u="sng" dirty="0">
                          <a:solidFill>
                            <a:schemeClr val="bg1"/>
                          </a:solidFill>
                          <a:effectLst/>
                          <a:latin typeface="Raleway" panose="020B0604020202020204" charset="0"/>
                        </a:rPr>
                        <a:t>EXCLUDED</a:t>
                      </a:r>
                      <a:r>
                        <a:rPr lang="en-IN" sz="1700" dirty="0">
                          <a:solidFill>
                            <a:schemeClr val="bg1"/>
                          </a:solidFill>
                          <a:effectLst/>
                          <a:latin typeface="Raleway" panose="020B0604020202020204" charset="0"/>
                        </a:rPr>
                        <a:t>?</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700">
                          <a:solidFill>
                            <a:schemeClr val="bg1"/>
                          </a:solidFill>
                          <a:effectLst/>
                          <a:latin typeface="Raleway" panose="020B0604020202020204" charset="0"/>
                        </a:rPr>
                        <a:t>WHAT WAS </a:t>
                      </a:r>
                      <a:r>
                        <a:rPr lang="en-IN" sz="1700" u="sng">
                          <a:solidFill>
                            <a:schemeClr val="bg1"/>
                          </a:solidFill>
                          <a:effectLst/>
                          <a:latin typeface="Raleway" panose="020B0604020202020204" charset="0"/>
                        </a:rPr>
                        <a:t>INCLUDED</a:t>
                      </a:r>
                      <a:r>
                        <a:rPr lang="en-IN" sz="1700">
                          <a:solidFill>
                            <a:schemeClr val="bg1"/>
                          </a:solidFill>
                          <a:effectLst/>
                          <a:latin typeface="Raleway" panose="020B0604020202020204" charset="0"/>
                        </a:rPr>
                        <a:t>?</a:t>
                      </a:r>
                      <a:endParaRPr lang="en-IN" sz="170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349250">
                <a:tc>
                  <a:txBody>
                    <a:bodyPr/>
                    <a:lstStyle/>
                    <a:p>
                      <a:pPr marL="342900" lvl="0" indent="-342900" algn="l">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No heating</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gn="l">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A car! And not a horse and buggy!</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363220">
                <a:tc>
                  <a:txBody>
                    <a:bodyPr/>
                    <a:lstStyle/>
                    <a:p>
                      <a:pPr marL="342900" lvl="0" indent="-342900" algn="l">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No air conditioning</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gn="l">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All terrain capability</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r h="440055">
                <a:tc>
                  <a:txBody>
                    <a:bodyPr/>
                    <a:lstStyle/>
                    <a:p>
                      <a:pPr marL="342900" lvl="0" indent="-342900" algn="l">
                        <a:lnSpc>
                          <a:spcPct val="107000"/>
                        </a:lnSpc>
                        <a:spcAft>
                          <a:spcPts val="0"/>
                        </a:spcAft>
                        <a:buFont typeface="Symbol" panose="05050102010706020507" pitchFamily="18" charset="2"/>
                        <a:buChar char=""/>
                      </a:pPr>
                      <a:r>
                        <a:rPr lang="en-IN" sz="1700">
                          <a:solidFill>
                            <a:schemeClr val="bg1"/>
                          </a:solidFill>
                          <a:effectLst/>
                          <a:latin typeface="Raleway" panose="020B0604020202020204" charset="0"/>
                        </a:rPr>
                        <a:t>No gas gauge, and other luxuries.</a:t>
                      </a:r>
                      <a:endParaRPr lang="en-IN" sz="170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gn="l">
                        <a:lnSpc>
                          <a:spcPct val="107000"/>
                        </a:lnSpc>
                        <a:spcAft>
                          <a:spcPts val="0"/>
                        </a:spcAft>
                        <a:buFont typeface="Symbol" panose="05050102010706020507" pitchFamily="18" charset="2"/>
                        <a:buChar char=""/>
                      </a:pPr>
                      <a:r>
                        <a:rPr lang="en-IN" sz="1700" dirty="0">
                          <a:solidFill>
                            <a:schemeClr val="bg1"/>
                          </a:solidFill>
                          <a:effectLst/>
                          <a:latin typeface="Raleway" panose="020B0604020202020204" charset="0"/>
                        </a:rPr>
                        <a:t>At a great price.</a:t>
                      </a:r>
                      <a:endParaRPr lang="en-IN" sz="1700" dirty="0">
                        <a:solidFill>
                          <a:schemeClr val="bg1"/>
                        </a:solidFill>
                        <a:effectLst/>
                        <a:latin typeface="Raleway" panose="020B060402020202020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26945965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lvl="0">
              <a:spcAft>
                <a:spcPts val="1600"/>
              </a:spcAft>
            </a:pPr>
            <a:r>
              <a:rPr lang="en" dirty="0" smtClean="0">
                <a:solidFill>
                  <a:schemeClr val="accent5"/>
                </a:solidFill>
              </a:rPr>
              <a:t>Conclusion</a:t>
            </a:r>
            <a:endParaRPr dirty="0"/>
          </a:p>
        </p:txBody>
      </p:sp>
    </p:spTree>
    <p:extLst>
      <p:ext uri="{BB962C8B-B14F-4D97-AF65-F5344CB8AC3E}">
        <p14:creationId xmlns:p14="http://schemas.microsoft.com/office/powerpoint/2010/main" val="9091980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321850" y="107857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a:t>We discussed Ford’s work and the Model T. This very successful car (the longest and perhaps most successful car ever realized), was not only available in a black model, but represented a product line of vehicles characterized by significant variety. Variety within the product line (average of five different products each year), variety also through 5000 gadgets offered by the Ford Company; and variety finally with thousands of specific Model </a:t>
            </a:r>
            <a:r>
              <a:rPr lang="en-US" sz="2400" b="0" dirty="0" err="1"/>
              <a:t>Ts</a:t>
            </a:r>
            <a:r>
              <a:rPr lang="en-US" sz="2400" b="0" dirty="0"/>
              <a:t> tailored to final customers’ needs.</a:t>
            </a:r>
            <a:endParaRPr sz="2400" b="0" dirty="0"/>
          </a:p>
        </p:txBody>
      </p:sp>
    </p:spTree>
    <p:extLst>
      <p:ext uri="{BB962C8B-B14F-4D97-AF65-F5344CB8AC3E}">
        <p14:creationId xmlns:p14="http://schemas.microsoft.com/office/powerpoint/2010/main" val="19648935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281401" y="72043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a:t>The Model T platform was significant, including the entire underbody, the engine, etc., and improved over time along with the car bodies. The platform was independent from the bodies used to customize it. Interfaces were common for the entire product family, permitting easy manufacturing mixing and late differentiation. A version of mass customization was also implemented by Ford. In fact, Ford’s company built the common platform and used specialized manufacturers to tailor the Model </a:t>
            </a:r>
            <a:r>
              <a:rPr lang="en-US" sz="2400" b="0" dirty="0" err="1"/>
              <a:t>Ts</a:t>
            </a:r>
            <a:r>
              <a:rPr lang="en-US" sz="2400" b="0" dirty="0"/>
              <a:t> to the exact customers’ needs. </a:t>
            </a:r>
            <a:endParaRPr sz="2400" b="0" dirty="0"/>
          </a:p>
        </p:txBody>
      </p:sp>
    </p:spTree>
    <p:extLst>
      <p:ext uri="{BB962C8B-B14F-4D97-AF65-F5344CB8AC3E}">
        <p14:creationId xmlns:p14="http://schemas.microsoft.com/office/powerpoint/2010/main" val="38550564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281401" y="49183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smtClean="0"/>
              <a:t>Industries </a:t>
            </a:r>
            <a:r>
              <a:rPr lang="en-US" sz="2400" b="0" dirty="0"/>
              <a:t>with manufactured products can learn from Henry Ford’s success. Ford’s experience was forgotten in the past industry designing non-platform product even when some product lines had sufficient homogeneity to be build on a product platform. Current practices will benefit from the Model T on numerous aspects from lifecycle management to mass customization via platform design and management. Future work will target the study of points highlighted in the discussion section, especially the detail of the platform specification and the resulting family of products.</a:t>
            </a:r>
            <a:endParaRPr sz="2400" b="0" dirty="0"/>
          </a:p>
        </p:txBody>
      </p:sp>
    </p:spTree>
    <p:extLst>
      <p:ext uri="{BB962C8B-B14F-4D97-AF65-F5344CB8AC3E}">
        <p14:creationId xmlns:p14="http://schemas.microsoft.com/office/powerpoint/2010/main" val="1571570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281401" y="735675"/>
            <a:ext cx="8581200" cy="2761800"/>
          </a:xfrm>
          <a:prstGeom prst="rect">
            <a:avLst/>
          </a:prstGeom>
        </p:spPr>
        <p:txBody>
          <a:bodyPr spcFirstLastPara="1" wrap="square" lIns="91425" tIns="91425" rIns="91425" bIns="91425" anchor="t" anchorCtr="0">
            <a:noAutofit/>
          </a:bodyPr>
          <a:lstStyle/>
          <a:p>
            <a:pPr marL="76200" lvl="0">
              <a:buSzPts val="2400"/>
            </a:pPr>
            <a:r>
              <a:rPr lang="en-US" sz="2400" b="0" dirty="0" smtClean="0"/>
              <a:t>In </a:t>
            </a:r>
            <a:r>
              <a:rPr lang="en-US" sz="2400" b="0" dirty="0"/>
              <a:t>the process we also discovered and discussed Ford Motor Company’s current backlogs in management and presented a revised process map that can be used to improve the production capability in the company.</a:t>
            </a:r>
            <a:endParaRPr sz="2400" b="0" dirty="0"/>
          </a:p>
        </p:txBody>
      </p:sp>
    </p:spTree>
    <p:extLst>
      <p:ext uri="{BB962C8B-B14F-4D97-AF65-F5344CB8AC3E}">
        <p14:creationId xmlns:p14="http://schemas.microsoft.com/office/powerpoint/2010/main" val="15108393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4"/>
          <p:cNvPicPr preferRelativeResize="0"/>
          <p:nvPr/>
        </p:nvPicPr>
        <p:blipFill rotWithShape="1">
          <a:blip r:embed="rId3">
            <a:alphaModFix/>
          </a:blip>
          <a:srcRect b="6252"/>
          <a:stretch/>
        </p:blipFill>
        <p:spPr>
          <a:xfrm>
            <a:off x="0" y="0"/>
            <a:ext cx="9144000" cy="5143500"/>
          </a:xfrm>
          <a:prstGeom prst="rect">
            <a:avLst/>
          </a:prstGeom>
          <a:noFill/>
          <a:ln>
            <a:noFill/>
          </a:ln>
        </p:spPr>
      </p:pic>
      <p:sp>
        <p:nvSpPr>
          <p:cNvPr id="232" name="Google Shape;232;p34"/>
          <p:cNvSpPr txBox="1">
            <a:spLocks noGrp="1"/>
          </p:cNvSpPr>
          <p:nvPr>
            <p:ph type="title"/>
          </p:nvPr>
        </p:nvSpPr>
        <p:spPr>
          <a:xfrm>
            <a:off x="283099" y="71215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Thank </a:t>
            </a:r>
            <a:r>
              <a:rPr lang="en" dirty="0" smtClean="0">
                <a:solidFill>
                  <a:schemeClr val="accent5"/>
                </a:solidFill>
              </a:rPr>
              <a:t>you.</a:t>
            </a:r>
            <a:endParaRPr dirty="0">
              <a:solidFill>
                <a:schemeClr val="accent5"/>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6"/>
        <p:cNvGrpSpPr/>
        <p:nvPr/>
      </p:nvGrpSpPr>
      <p:grpSpPr>
        <a:xfrm>
          <a:off x="0" y="0"/>
          <a:ext cx="0" cy="0"/>
          <a:chOff x="0" y="0"/>
          <a:chExt cx="0" cy="0"/>
        </a:xfrm>
      </p:grpSpPr>
      <p:pic>
        <p:nvPicPr>
          <p:cNvPr id="237" name="Google Shape;237;p35"/>
          <p:cNvPicPr preferRelativeResize="0"/>
          <p:nvPr/>
        </p:nvPicPr>
        <p:blipFill>
          <a:blip r:embed="rId3">
            <a:alphaModFix/>
          </a:blip>
          <a:stretch>
            <a:fillRect/>
          </a:stretch>
        </p:blipFill>
        <p:spPr>
          <a:xfrm>
            <a:off x="0" y="162725"/>
            <a:ext cx="9144000" cy="4818049"/>
          </a:xfrm>
          <a:prstGeom prst="rect">
            <a:avLst/>
          </a:prstGeom>
          <a:noFill/>
          <a:ln>
            <a:noFill/>
          </a:ln>
        </p:spPr>
      </p:pic>
      <p:pic>
        <p:nvPicPr>
          <p:cNvPr id="238" name="Google Shape;238;p3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39" name="Google Shape;239;p35"/>
          <p:cNvSpPr txBox="1"/>
          <p:nvPr/>
        </p:nvSpPr>
        <p:spPr>
          <a:xfrm>
            <a:off x="2564419" y="695017"/>
            <a:ext cx="394911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All Referred Papers:</a:t>
            </a:r>
            <a:endParaRPr sz="3000" b="1" dirty="0">
              <a:solidFill>
                <a:schemeClr val="lt2"/>
              </a:solidFill>
              <a:latin typeface="Raleway"/>
              <a:ea typeface="Raleway"/>
              <a:cs typeface="Raleway"/>
              <a:sym typeface="Raleway"/>
            </a:endParaRPr>
          </a:p>
        </p:txBody>
      </p:sp>
      <p:sp>
        <p:nvSpPr>
          <p:cNvPr id="240" name="Google Shape;240;p35"/>
          <p:cNvSpPr txBox="1">
            <a:spLocks noGrp="1"/>
          </p:cNvSpPr>
          <p:nvPr>
            <p:ph type="body" idx="4294967295"/>
          </p:nvPr>
        </p:nvSpPr>
        <p:spPr>
          <a:xfrm>
            <a:off x="487680" y="1377475"/>
            <a:ext cx="8168640" cy="3072000"/>
          </a:xfrm>
          <a:prstGeom prst="rect">
            <a:avLst/>
          </a:prstGeom>
        </p:spPr>
        <p:txBody>
          <a:bodyPr spcFirstLastPara="1" wrap="square" lIns="91425" tIns="91425" rIns="91425" bIns="91425" anchor="t" anchorCtr="0">
            <a:noAutofit/>
          </a:bodyPr>
          <a:lstStyle/>
          <a:p>
            <a:pPr marL="0" lvl="0" indent="0">
              <a:buSzPts val="1100"/>
              <a:buNone/>
            </a:pPr>
            <a:r>
              <a:rPr lang="en-IN" sz="700" b="1" dirty="0">
                <a:latin typeface="Raleway"/>
                <a:ea typeface="Raleway"/>
                <a:cs typeface="Raleway"/>
                <a:sym typeface="Raleway"/>
              </a:rPr>
              <a:t>James Wilson, 2014,” Henry Ford </a:t>
            </a:r>
            <a:r>
              <a:rPr lang="en-IN" sz="700" b="1" dirty="0" err="1">
                <a:latin typeface="Raleway"/>
                <a:ea typeface="Raleway"/>
                <a:cs typeface="Raleway"/>
                <a:sym typeface="Raleway"/>
              </a:rPr>
              <a:t>vs</a:t>
            </a:r>
            <a:r>
              <a:rPr lang="en-IN" sz="700" b="1" dirty="0">
                <a:latin typeface="Raleway"/>
                <a:ea typeface="Raleway"/>
                <a:cs typeface="Raleway"/>
                <a:sym typeface="Raleway"/>
              </a:rPr>
              <a:t> assembly line balancing”, International journal of Production.</a:t>
            </a:r>
          </a:p>
          <a:p>
            <a:pPr marL="0" lvl="0" indent="0">
              <a:buSzPts val="1100"/>
              <a:buNone/>
            </a:pPr>
            <a:r>
              <a:rPr lang="en-IN" sz="700" b="1" dirty="0" err="1">
                <a:latin typeface="Raleway"/>
                <a:ea typeface="Raleway"/>
                <a:cs typeface="Raleway"/>
                <a:sym typeface="Raleway"/>
              </a:rPr>
              <a:t>Fabrice</a:t>
            </a:r>
            <a:r>
              <a:rPr lang="en-IN" sz="700" b="1" dirty="0">
                <a:latin typeface="Raleway"/>
                <a:ea typeface="Raleway"/>
                <a:cs typeface="Raleway"/>
                <a:sym typeface="Raleway"/>
              </a:rPr>
              <a:t> </a:t>
            </a:r>
            <a:r>
              <a:rPr lang="en-IN" sz="700" b="1" dirty="0" err="1">
                <a:latin typeface="Raleway"/>
                <a:ea typeface="Raleway"/>
                <a:cs typeface="Raleway"/>
                <a:sym typeface="Raleway"/>
              </a:rPr>
              <a:t>Alizon</a:t>
            </a:r>
            <a:r>
              <a:rPr lang="en-IN" sz="700" b="1" dirty="0">
                <a:latin typeface="Raleway"/>
                <a:ea typeface="Raleway"/>
                <a:cs typeface="Raleway"/>
                <a:sym typeface="Raleway"/>
              </a:rPr>
              <a:t> Steven B Shooter, Timothy W Simpson,2009,” Henry Ford and the model T; Lesson for Product Platforming and Mass Customization.</a:t>
            </a:r>
          </a:p>
          <a:p>
            <a:pPr marL="0" lvl="0" indent="0">
              <a:buSzPts val="1100"/>
              <a:buNone/>
            </a:pPr>
            <a:r>
              <a:rPr lang="en-IN" sz="700" b="1" dirty="0">
                <a:latin typeface="Raleway"/>
                <a:ea typeface="Raleway"/>
                <a:cs typeface="Raleway"/>
                <a:sym typeface="Raleway"/>
              </a:rPr>
              <a:t>Ken </a:t>
            </a:r>
            <a:r>
              <a:rPr lang="en-IN" sz="700" b="1" dirty="0" err="1">
                <a:latin typeface="Raleway"/>
                <a:ea typeface="Raleway"/>
                <a:cs typeface="Raleway"/>
                <a:sym typeface="Raleway"/>
              </a:rPr>
              <a:t>Starkley</a:t>
            </a:r>
            <a:r>
              <a:rPr lang="en-IN" sz="700" b="1" dirty="0">
                <a:latin typeface="Raleway"/>
                <a:ea typeface="Raleway"/>
                <a:cs typeface="Raleway"/>
                <a:sym typeface="Raleway"/>
              </a:rPr>
              <a:t>, Alan Mckinlay,1980,” Beyond Fordism? Strategic choice and labour relations in ford UK.</a:t>
            </a:r>
          </a:p>
          <a:p>
            <a:pPr marL="0" lvl="0" indent="0">
              <a:buSzPts val="1100"/>
              <a:buNone/>
            </a:pPr>
            <a:r>
              <a:rPr lang="en-IN" sz="700" b="1" dirty="0">
                <a:latin typeface="Raleway"/>
                <a:ea typeface="Raleway"/>
                <a:cs typeface="Raleway"/>
                <a:sym typeface="Raleway"/>
              </a:rPr>
              <a:t>Thompson, Steven James,2007,”Improving the performance of six sigma: a case study of the six sigma process at ford motor company.</a:t>
            </a:r>
          </a:p>
          <a:p>
            <a:pPr marL="0" lvl="0" indent="0">
              <a:buSzPts val="1100"/>
              <a:buNone/>
            </a:pPr>
            <a:r>
              <a:rPr lang="en-IN" sz="700" b="1" dirty="0">
                <a:latin typeface="Raleway"/>
                <a:ea typeface="Raleway"/>
                <a:cs typeface="Raleway"/>
                <a:sym typeface="Raleway"/>
              </a:rPr>
              <a:t>Stefan </a:t>
            </a:r>
            <a:r>
              <a:rPr lang="en-IN" sz="700" b="1" dirty="0" err="1">
                <a:latin typeface="Raleway"/>
                <a:ea typeface="Raleway"/>
                <a:cs typeface="Raleway"/>
                <a:sym typeface="Raleway"/>
              </a:rPr>
              <a:t>Geis</a:t>
            </a:r>
            <a:r>
              <a:rPr lang="en-IN" sz="700" b="1" dirty="0">
                <a:latin typeface="Raleway"/>
                <a:ea typeface="Raleway"/>
                <a:cs typeface="Raleway"/>
                <a:sym typeface="Raleway"/>
              </a:rPr>
              <a:t>, Sven </a:t>
            </a:r>
            <a:r>
              <a:rPr lang="en-IN" sz="700" b="1" dirty="0" err="1">
                <a:latin typeface="Raleway"/>
                <a:ea typeface="Raleway"/>
                <a:cs typeface="Raleway"/>
                <a:sym typeface="Raleway"/>
              </a:rPr>
              <a:t>Fabender</a:t>
            </a:r>
            <a:r>
              <a:rPr lang="en-IN" sz="700" b="1" dirty="0">
                <a:latin typeface="Raleway"/>
                <a:ea typeface="Raleway"/>
                <a:cs typeface="Raleway"/>
                <a:sym typeface="Raleway"/>
              </a:rPr>
              <a:t>, </a:t>
            </a:r>
            <a:r>
              <a:rPr lang="en-IN" sz="700" b="1" dirty="0" err="1">
                <a:latin typeface="Raleway"/>
                <a:ea typeface="Raleway"/>
                <a:cs typeface="Raleway"/>
                <a:sym typeface="Raleway"/>
              </a:rPr>
              <a:t>Micha</a:t>
            </a:r>
            <a:r>
              <a:rPr lang="en-IN" sz="700" b="1" dirty="0">
                <a:latin typeface="Raleway"/>
                <a:ea typeface="Raleway"/>
                <a:cs typeface="Raleway"/>
                <a:sym typeface="Raleway"/>
              </a:rPr>
              <a:t> </a:t>
            </a:r>
            <a:r>
              <a:rPr lang="en-IN" sz="700" b="1" dirty="0" err="1">
                <a:latin typeface="Raleway"/>
                <a:ea typeface="Raleway"/>
                <a:cs typeface="Raleway"/>
                <a:sym typeface="Raleway"/>
              </a:rPr>
              <a:t>Lesemann</a:t>
            </a:r>
            <a:r>
              <a:rPr lang="en-IN" sz="700" b="1" dirty="0">
                <a:latin typeface="Raleway"/>
                <a:ea typeface="Raleway"/>
                <a:cs typeface="Raleway"/>
                <a:sym typeface="Raleway"/>
              </a:rPr>
              <a:t>, </a:t>
            </a:r>
            <a:r>
              <a:rPr lang="en-IN" sz="700" b="1" dirty="0" err="1">
                <a:latin typeface="Raleway"/>
                <a:ea typeface="Raleway"/>
                <a:cs typeface="Raleway"/>
                <a:sym typeface="Raleway"/>
              </a:rPr>
              <a:t>Bastial</a:t>
            </a:r>
            <a:r>
              <a:rPr lang="en-IN" sz="700" b="1" dirty="0">
                <a:latin typeface="Raleway"/>
                <a:ea typeface="Raleway"/>
                <a:cs typeface="Raleway"/>
                <a:sym typeface="Raleway"/>
              </a:rPr>
              <a:t> Hartman,2009,” Concept car development with the example of a Ford model T successor.</a:t>
            </a:r>
          </a:p>
          <a:p>
            <a:pPr marL="0" lvl="0" indent="0">
              <a:buSzPts val="1100"/>
              <a:buNone/>
            </a:pPr>
            <a:r>
              <a:rPr lang="en-IN" sz="700" b="1" dirty="0">
                <a:latin typeface="Raleway"/>
                <a:ea typeface="Raleway"/>
                <a:cs typeface="Raleway"/>
                <a:sym typeface="Raleway"/>
              </a:rPr>
              <a:t>Richard </a:t>
            </a:r>
            <a:r>
              <a:rPr lang="en-IN" sz="700" b="1" dirty="0" err="1">
                <a:latin typeface="Raleway"/>
                <a:ea typeface="Raleway"/>
                <a:cs typeface="Raleway"/>
                <a:sym typeface="Raleway"/>
              </a:rPr>
              <a:t>Zarbo</a:t>
            </a:r>
            <a:r>
              <a:rPr lang="en-IN" sz="700" b="1" dirty="0">
                <a:latin typeface="Raleway"/>
                <a:ea typeface="Raleway"/>
                <a:cs typeface="Raleway"/>
                <a:sym typeface="Raleway"/>
              </a:rPr>
              <a:t>, Rita D’Angelo,2006,” Transforming to a quality culture, The Henry ford production”.</a:t>
            </a:r>
          </a:p>
          <a:p>
            <a:pPr marL="0" lvl="0" indent="0">
              <a:buSzPts val="1100"/>
              <a:buNone/>
            </a:pPr>
            <a:r>
              <a:rPr lang="en-IN" sz="700" b="1" dirty="0">
                <a:latin typeface="Raleway"/>
                <a:ea typeface="Raleway"/>
                <a:cs typeface="Raleway"/>
                <a:sym typeface="Raleway"/>
              </a:rPr>
              <a:t>Richard </a:t>
            </a:r>
            <a:r>
              <a:rPr lang="en-IN" sz="700" b="1" dirty="0" err="1">
                <a:latin typeface="Raleway"/>
                <a:ea typeface="Raleway"/>
                <a:cs typeface="Raleway"/>
                <a:sym typeface="Raleway"/>
              </a:rPr>
              <a:t>Zarbo</a:t>
            </a:r>
            <a:r>
              <a:rPr lang="en-IN" sz="700" b="1" dirty="0">
                <a:latin typeface="Raleway"/>
                <a:ea typeface="Raleway"/>
                <a:cs typeface="Raleway"/>
                <a:sym typeface="Raleway"/>
              </a:rPr>
              <a:t>, Rita D’Angelo,2007, “The Henry ford production system: measures of process defects and waste in surgical pathology as a basis for quality improvement initiatives.</a:t>
            </a:r>
          </a:p>
          <a:p>
            <a:pPr marL="0" lvl="0" indent="0">
              <a:buSzPts val="1100"/>
              <a:buNone/>
            </a:pPr>
            <a:r>
              <a:rPr lang="en-IN" sz="700" b="1" dirty="0">
                <a:latin typeface="Raleway"/>
                <a:ea typeface="Raleway"/>
                <a:cs typeface="Raleway"/>
                <a:sym typeface="Raleway"/>
              </a:rPr>
              <a:t>James M Wilson, 1995, “Henry Ford’s just-in-time-system”.</a:t>
            </a:r>
          </a:p>
          <a:p>
            <a:pPr marL="0" lvl="0" indent="0">
              <a:buSzPts val="1100"/>
              <a:buNone/>
            </a:pPr>
            <a:r>
              <a:rPr lang="en-IN" sz="700" b="1" dirty="0">
                <a:latin typeface="Raleway"/>
                <a:ea typeface="Raleway"/>
                <a:cs typeface="Raleway"/>
                <a:sym typeface="Raleway"/>
              </a:rPr>
              <a:t>Edward A. </a:t>
            </a:r>
            <a:r>
              <a:rPr lang="en-IN" sz="700" b="1" dirty="0" err="1">
                <a:latin typeface="Raleway"/>
                <a:ea typeface="Raleway"/>
                <a:cs typeface="Raleway"/>
                <a:sym typeface="Raleway"/>
              </a:rPr>
              <a:t>Torrero</a:t>
            </a:r>
            <a:r>
              <a:rPr lang="en-IN" sz="700" b="1" dirty="0">
                <a:latin typeface="Raleway"/>
                <a:ea typeface="Raleway"/>
                <a:cs typeface="Raleway"/>
                <a:sym typeface="Raleway"/>
              </a:rPr>
              <a:t>, 1914, “Automating the production line, Henry Ford began it all when he designed the first car assembly line.</a:t>
            </a:r>
          </a:p>
          <a:p>
            <a:pPr marL="0" lvl="0" indent="0">
              <a:buSzPts val="1100"/>
              <a:buNone/>
            </a:pPr>
            <a:r>
              <a:rPr lang="en-IN" sz="700" b="1" dirty="0">
                <a:latin typeface="Raleway"/>
                <a:ea typeface="Raleway"/>
                <a:cs typeface="Raleway"/>
                <a:sym typeface="Raleway"/>
              </a:rPr>
              <a:t>John </a:t>
            </a:r>
            <a:r>
              <a:rPr lang="en-IN" sz="700" b="1" dirty="0" err="1">
                <a:latin typeface="Raleway"/>
                <a:ea typeface="Raleway"/>
                <a:cs typeface="Raleway"/>
                <a:sym typeface="Raleway"/>
              </a:rPr>
              <a:t>ladbrook</a:t>
            </a:r>
            <a:r>
              <a:rPr lang="en-IN" sz="700" b="1" dirty="0">
                <a:latin typeface="Raleway"/>
                <a:ea typeface="Raleway"/>
                <a:cs typeface="Raleway"/>
                <a:sym typeface="Raleway"/>
              </a:rPr>
              <a:t>, 2010,’’The role of process simulation within ford six sigma.</a:t>
            </a:r>
          </a:p>
          <a:p>
            <a:pPr marL="0" lvl="0" indent="0">
              <a:buSzPts val="1100"/>
              <a:buNone/>
            </a:pPr>
            <a:r>
              <a:rPr lang="en-IN" sz="700" b="1" dirty="0">
                <a:latin typeface="Raleway"/>
                <a:ea typeface="Raleway"/>
                <a:cs typeface="Raleway"/>
                <a:sym typeface="Raleway"/>
              </a:rPr>
              <a:t>James Foreman-peck, 2006, Technological Mutations &amp; Henry Ford.</a:t>
            </a:r>
          </a:p>
          <a:p>
            <a:pPr marL="0" lvl="0" indent="0">
              <a:buSzPts val="1100"/>
              <a:buNone/>
            </a:pPr>
            <a:r>
              <a:rPr lang="en-IN" sz="700" b="1" dirty="0" err="1">
                <a:latin typeface="Raleway"/>
                <a:ea typeface="Raleway"/>
                <a:cs typeface="Raleway"/>
                <a:sym typeface="Raleway"/>
              </a:rPr>
              <a:t>Gyorgy</a:t>
            </a:r>
            <a:r>
              <a:rPr lang="en-IN" sz="700" b="1" dirty="0">
                <a:latin typeface="Raleway"/>
                <a:ea typeface="Raleway"/>
                <a:cs typeface="Raleway"/>
                <a:sym typeface="Raleway"/>
              </a:rPr>
              <a:t> </a:t>
            </a:r>
            <a:r>
              <a:rPr lang="en-IN" sz="700" b="1" dirty="0" err="1">
                <a:latin typeface="Raleway"/>
                <a:ea typeface="Raleway"/>
                <a:cs typeface="Raleway"/>
                <a:sym typeface="Raleway"/>
              </a:rPr>
              <a:t>Gyurecz</a:t>
            </a:r>
            <a:r>
              <a:rPr lang="en-IN" sz="700" b="1" dirty="0">
                <a:latin typeface="Raleway"/>
                <a:ea typeface="Raleway"/>
                <a:cs typeface="Raleway"/>
                <a:sym typeface="Raleway"/>
              </a:rPr>
              <a:t>, Trent </a:t>
            </a:r>
            <a:r>
              <a:rPr lang="en-IN" sz="700" b="1" dirty="0" err="1">
                <a:latin typeface="Raleway"/>
                <a:ea typeface="Raleway"/>
                <a:cs typeface="Raleway"/>
                <a:sym typeface="Raleway"/>
              </a:rPr>
              <a:t>Boggess</a:t>
            </a:r>
            <a:r>
              <a:rPr lang="en-IN" sz="700" b="1" dirty="0">
                <a:latin typeface="Raleway"/>
                <a:ea typeface="Raleway"/>
                <a:cs typeface="Raleway"/>
                <a:sym typeface="Raleway"/>
              </a:rPr>
              <a:t>, 2008, A Technical examination of planetary transmission of the ford model T.</a:t>
            </a:r>
          </a:p>
          <a:p>
            <a:pPr marL="0" lvl="0" indent="0">
              <a:buSzPts val="1100"/>
              <a:buNone/>
            </a:pPr>
            <a:r>
              <a:rPr lang="en-IN" sz="700" b="1" dirty="0">
                <a:latin typeface="Raleway"/>
                <a:ea typeface="Raleway"/>
                <a:cs typeface="Raleway"/>
                <a:sym typeface="Raleway"/>
              </a:rPr>
              <a:t>Robert A, Laird Thomas N </a:t>
            </a:r>
            <a:r>
              <a:rPr lang="en-IN" sz="700" b="1" dirty="0" err="1">
                <a:latin typeface="Raleway"/>
                <a:ea typeface="Raleway"/>
                <a:cs typeface="Raleway"/>
                <a:sym typeface="Raleway"/>
              </a:rPr>
              <a:t>Sherratt</a:t>
            </a:r>
            <a:r>
              <a:rPr lang="en-IN" sz="700" b="1" dirty="0">
                <a:latin typeface="Raleway"/>
                <a:ea typeface="Raleway"/>
                <a:cs typeface="Raleway"/>
                <a:sym typeface="Raleway"/>
              </a:rPr>
              <a:t>, 2009,” The economics of evolution: Henry ford and the Model T.</a:t>
            </a:r>
          </a:p>
          <a:p>
            <a:pPr marL="0" lvl="0" indent="0">
              <a:buSzPts val="1100"/>
              <a:buNone/>
            </a:pPr>
            <a:r>
              <a:rPr lang="en-IN" sz="700" b="1" dirty="0" err="1">
                <a:latin typeface="Raleway"/>
                <a:ea typeface="Raleway"/>
                <a:cs typeface="Raleway"/>
                <a:sym typeface="Raleway"/>
              </a:rPr>
              <a:t>Aldakhilallah</a:t>
            </a:r>
            <a:r>
              <a:rPr lang="en-IN" sz="700" b="1" dirty="0">
                <a:latin typeface="Raleway"/>
                <a:ea typeface="Raleway"/>
                <a:cs typeface="Raleway"/>
                <a:sym typeface="Raleway"/>
              </a:rPr>
              <a:t>, K.A. and </a:t>
            </a:r>
            <a:r>
              <a:rPr lang="en-IN" sz="700" b="1" dirty="0" err="1">
                <a:latin typeface="Raleway"/>
                <a:ea typeface="Raleway"/>
                <a:cs typeface="Raleway"/>
                <a:sym typeface="Raleway"/>
              </a:rPr>
              <a:t>Parente</a:t>
            </a:r>
            <a:r>
              <a:rPr lang="en-IN" sz="700" b="1" dirty="0">
                <a:latin typeface="Raleway"/>
                <a:ea typeface="Raleway"/>
                <a:cs typeface="Raleway"/>
                <a:sym typeface="Raleway"/>
              </a:rPr>
              <a:t>, D.H. 2002. Redesigning a square peg: Total quality management performance appraisals. Total Quality Management. Vol.13. No.1. Pp.39-51 </a:t>
            </a:r>
          </a:p>
          <a:p>
            <a:pPr marL="0" lvl="0" indent="0">
              <a:buSzPts val="1100"/>
              <a:buNone/>
            </a:pPr>
            <a:r>
              <a:rPr lang="en-IN" sz="700" b="1" dirty="0">
                <a:latin typeface="Raleway"/>
                <a:ea typeface="Raleway"/>
                <a:cs typeface="Raleway"/>
                <a:sym typeface="Raleway"/>
              </a:rPr>
              <a:t>Antony, J. and </a:t>
            </a:r>
            <a:r>
              <a:rPr lang="en-IN" sz="700" b="1" dirty="0" err="1">
                <a:latin typeface="Raleway"/>
                <a:ea typeface="Raleway"/>
                <a:cs typeface="Raleway"/>
                <a:sym typeface="Raleway"/>
              </a:rPr>
              <a:t>Banuelas</a:t>
            </a:r>
            <a:r>
              <a:rPr lang="en-IN" sz="700" b="1" dirty="0">
                <a:latin typeface="Raleway"/>
                <a:ea typeface="Raleway"/>
                <a:cs typeface="Raleway"/>
                <a:sym typeface="Raleway"/>
              </a:rPr>
              <a:t>, R. 2002. Key ingredients for the effective implementation of Six Sigma program. Measuring Business Excellence. Vol. 6. No. 4. Pp.20-27. </a:t>
            </a:r>
          </a:p>
          <a:p>
            <a:pPr marL="0" lvl="0" indent="0">
              <a:buSzPts val="1100"/>
              <a:buNone/>
            </a:pPr>
            <a:r>
              <a:rPr lang="en-IN" sz="700" b="1" dirty="0" err="1">
                <a:latin typeface="Raleway"/>
                <a:ea typeface="Raleway"/>
                <a:cs typeface="Raleway"/>
                <a:sym typeface="Raleway"/>
              </a:rPr>
              <a:t>Argyris</a:t>
            </a:r>
            <a:r>
              <a:rPr lang="en-IN" sz="700" b="1" dirty="0">
                <a:latin typeface="Raleway"/>
                <a:ea typeface="Raleway"/>
                <a:cs typeface="Raleway"/>
                <a:sym typeface="Raleway"/>
              </a:rPr>
              <a:t>, C. and </a:t>
            </a:r>
            <a:r>
              <a:rPr lang="en-IN" sz="700" b="1" dirty="0" err="1">
                <a:latin typeface="Raleway"/>
                <a:ea typeface="Raleway"/>
                <a:cs typeface="Raleway"/>
                <a:sym typeface="Raleway"/>
              </a:rPr>
              <a:t>Schon</a:t>
            </a:r>
            <a:r>
              <a:rPr lang="en-IN" sz="700" b="1" dirty="0">
                <a:latin typeface="Raleway"/>
                <a:ea typeface="Raleway"/>
                <a:cs typeface="Raleway"/>
                <a:sym typeface="Raleway"/>
              </a:rPr>
              <a:t>, D.A. 1974. Theory in Practice: Increasing Professional Effectiveness, reprinted in 1992 by </a:t>
            </a:r>
            <a:r>
              <a:rPr lang="en-IN" sz="700" b="1" dirty="0" err="1">
                <a:latin typeface="Raleway"/>
                <a:ea typeface="Raleway"/>
                <a:cs typeface="Raleway"/>
                <a:sym typeface="Raleway"/>
              </a:rPr>
              <a:t>Jossey</a:t>
            </a:r>
            <a:r>
              <a:rPr lang="en-IN" sz="700" b="1" dirty="0">
                <a:latin typeface="Raleway"/>
                <a:ea typeface="Raleway"/>
                <a:cs typeface="Raleway"/>
                <a:sym typeface="Raleway"/>
              </a:rPr>
              <a:t>-Bass Classics Ashby, W.R. 1964.  An Introduction to Cybernetics. London: Methuen </a:t>
            </a:r>
          </a:p>
          <a:p>
            <a:pPr marL="0" lvl="0" indent="0">
              <a:buSzPts val="1100"/>
              <a:buNone/>
            </a:pPr>
            <a:r>
              <a:rPr lang="en-IN" sz="700" b="1" dirty="0" err="1">
                <a:latin typeface="Raleway"/>
                <a:ea typeface="Raleway"/>
                <a:cs typeface="Raleway"/>
                <a:sym typeface="Raleway"/>
              </a:rPr>
              <a:t>Banuelas</a:t>
            </a:r>
            <a:r>
              <a:rPr lang="en-IN" sz="700" b="1" dirty="0">
                <a:latin typeface="Raleway"/>
                <a:ea typeface="Raleway"/>
                <a:cs typeface="Raleway"/>
                <a:sym typeface="Raleway"/>
              </a:rPr>
              <a:t>, R. and Antony, J. 2004. Six Sigma or design for Six Sigma? The TQM Magazine. Vol. 16, No. 4. 2004. Pp.250-263.</a:t>
            </a:r>
          </a:p>
          <a:p>
            <a:pPr marL="0" lvl="0" indent="0">
              <a:buSzPts val="1100"/>
              <a:buNone/>
            </a:pPr>
            <a:r>
              <a:rPr lang="en-IN" sz="700" b="1" dirty="0">
                <a:latin typeface="Raleway"/>
                <a:ea typeface="Raleway"/>
                <a:cs typeface="Raleway"/>
                <a:sym typeface="Raleway"/>
              </a:rPr>
              <a:t>Barney, M. and McCarty, T. 2003. The New Six Sigma: A Leader’s Guide to Achieving Rapid Business Improvement and Sustainable Results. Prentice hall. New Jersey. </a:t>
            </a:r>
          </a:p>
          <a:p>
            <a:pPr marL="0" lvl="0" indent="0">
              <a:buSzPts val="1100"/>
              <a:buNone/>
            </a:pPr>
            <a:r>
              <a:rPr lang="en-IN" sz="700" b="1" dirty="0" err="1">
                <a:latin typeface="Raleway"/>
                <a:ea typeface="Raleway"/>
                <a:cs typeface="Raleway"/>
                <a:sym typeface="Raleway"/>
              </a:rPr>
              <a:t>Basu</a:t>
            </a:r>
            <a:r>
              <a:rPr lang="en-IN" sz="700" b="1" dirty="0">
                <a:latin typeface="Raleway"/>
                <a:ea typeface="Raleway"/>
                <a:cs typeface="Raleway"/>
                <a:sym typeface="Raleway"/>
              </a:rPr>
              <a:t>, R. and Wright, J.N. 2003. Quality beyond Six Sigma. Butterworth Heinemann, Oxford.</a:t>
            </a:r>
          </a:p>
          <a:p>
            <a:pPr marL="0" lvl="0" indent="0">
              <a:buSzPts val="1100"/>
              <a:buNone/>
            </a:pPr>
            <a:r>
              <a:rPr lang="en-IN" sz="700" b="1" dirty="0" err="1">
                <a:latin typeface="Raleway"/>
                <a:ea typeface="Raleway"/>
                <a:cs typeface="Raleway"/>
                <a:sym typeface="Raleway"/>
              </a:rPr>
              <a:t>Bhote</a:t>
            </a:r>
            <a:r>
              <a:rPr lang="en-IN" sz="700" b="1" dirty="0">
                <a:latin typeface="Raleway"/>
                <a:ea typeface="Raleway"/>
                <a:cs typeface="Raleway"/>
                <a:sym typeface="Raleway"/>
              </a:rPr>
              <a:t>, K.R. and </a:t>
            </a:r>
            <a:r>
              <a:rPr lang="en-IN" sz="700" b="1" dirty="0" err="1">
                <a:latin typeface="Raleway"/>
                <a:ea typeface="Raleway"/>
                <a:cs typeface="Raleway"/>
                <a:sym typeface="Raleway"/>
              </a:rPr>
              <a:t>Bhote</a:t>
            </a:r>
            <a:r>
              <a:rPr lang="en-IN" sz="700" b="1" dirty="0">
                <a:latin typeface="Raleway"/>
                <a:ea typeface="Raleway"/>
                <a:cs typeface="Raleway"/>
                <a:sym typeface="Raleway"/>
              </a:rPr>
              <a:t>, A.K. 2000. World Class Quality: Using Design of Experiments to make it Happen. </a:t>
            </a:r>
            <a:r>
              <a:rPr lang="en-IN" sz="700" b="1" dirty="0" err="1">
                <a:latin typeface="Raleway"/>
                <a:ea typeface="Raleway"/>
                <a:cs typeface="Raleway"/>
                <a:sym typeface="Raleway"/>
              </a:rPr>
              <a:t>Amacom</a:t>
            </a:r>
            <a:r>
              <a:rPr lang="en-IN" sz="700" b="1" dirty="0">
                <a:latin typeface="Raleway"/>
                <a:ea typeface="Raleway"/>
                <a:cs typeface="Raleway"/>
                <a:sym typeface="Raleway"/>
              </a:rPr>
              <a:t>. Second Edition. </a:t>
            </a:r>
          </a:p>
          <a:p>
            <a:pPr marL="0" lvl="0" indent="0">
              <a:buSzPts val="1100"/>
              <a:buNone/>
            </a:pPr>
            <a:r>
              <a:rPr lang="en-IN" sz="700" b="1" dirty="0" err="1">
                <a:latin typeface="Raleway"/>
                <a:ea typeface="Raleway"/>
                <a:cs typeface="Raleway"/>
                <a:sym typeface="Raleway"/>
              </a:rPr>
              <a:t>Breyfogle</a:t>
            </a:r>
            <a:r>
              <a:rPr lang="en-IN" sz="700" b="1" dirty="0">
                <a:latin typeface="Raleway"/>
                <a:ea typeface="Raleway"/>
                <a:cs typeface="Raleway"/>
                <a:sym typeface="Raleway"/>
              </a:rPr>
              <a:t>, F.W. 1999. Implementing Six Sigma: Smarter Solutions Using Statistical methods. John Wiley &amp; Sons, Inc. New York. </a:t>
            </a:r>
          </a:p>
          <a:p>
            <a:pPr marL="0" lvl="0" indent="0">
              <a:buSzPts val="1100"/>
              <a:buNone/>
            </a:pPr>
            <a:r>
              <a:rPr lang="en-IN" sz="700" b="1" dirty="0" err="1">
                <a:latin typeface="Raleway"/>
                <a:ea typeface="Raleway"/>
                <a:cs typeface="Raleway"/>
                <a:sym typeface="Raleway"/>
              </a:rPr>
              <a:t>Breyfogle</a:t>
            </a:r>
            <a:r>
              <a:rPr lang="en-IN" sz="700" b="1" dirty="0">
                <a:latin typeface="Raleway"/>
                <a:ea typeface="Raleway"/>
                <a:cs typeface="Raleway"/>
                <a:sym typeface="Raleway"/>
              </a:rPr>
              <a:t>, F.W. and Meadows, B. 2001. The Six Sigma Implementation Process. Society for Automotive Engineers</a:t>
            </a:r>
          </a:p>
          <a:p>
            <a:pPr marL="0" lvl="0" indent="0">
              <a:buSzPts val="1100"/>
              <a:buNone/>
            </a:pPr>
            <a:r>
              <a:rPr lang="en-IN" sz="700" b="1" dirty="0" err="1">
                <a:latin typeface="Raleway"/>
                <a:ea typeface="Raleway"/>
                <a:cs typeface="Raleway"/>
                <a:sym typeface="Raleway"/>
              </a:rPr>
              <a:t>Breyfogle</a:t>
            </a:r>
            <a:r>
              <a:rPr lang="en-IN" sz="700" b="1" dirty="0">
                <a:latin typeface="Raleway"/>
                <a:ea typeface="Raleway"/>
                <a:cs typeface="Raleway"/>
                <a:sym typeface="Raleway"/>
              </a:rPr>
              <a:t>, F.W. 2003. Implementing Six Sigma: Smarter Solutions Using Statistical methods. Second Edition. John Wiley &amp; Sons Inc. New York </a:t>
            </a:r>
          </a:p>
          <a:p>
            <a:pPr marL="0" lvl="0" indent="0">
              <a:buSzPts val="1100"/>
              <a:buNone/>
            </a:pPr>
            <a:r>
              <a:rPr lang="en-IN" sz="700" b="1" dirty="0" err="1">
                <a:latin typeface="Raleway"/>
                <a:ea typeface="Raleway"/>
                <a:cs typeface="Raleway"/>
                <a:sym typeface="Raleway"/>
              </a:rPr>
              <a:t>Bryman</a:t>
            </a:r>
            <a:r>
              <a:rPr lang="en-IN" sz="700" b="1" dirty="0">
                <a:latin typeface="Raleway"/>
                <a:ea typeface="Raleway"/>
                <a:cs typeface="Raleway"/>
                <a:sym typeface="Raleway"/>
              </a:rPr>
              <a:t>, A. 1989. Research Methods and Organisation Studies. Routledge. London </a:t>
            </a:r>
            <a:r>
              <a:rPr lang="en-IN" sz="700" b="1" dirty="0" err="1">
                <a:latin typeface="Raleway"/>
                <a:ea typeface="Raleway"/>
                <a:cs typeface="Raleway"/>
                <a:sym typeface="Raleway"/>
              </a:rPr>
              <a:t>Burnes</a:t>
            </a:r>
            <a:r>
              <a:rPr lang="en-IN" sz="700" b="1" dirty="0">
                <a:latin typeface="Raleway"/>
                <a:ea typeface="Raleway"/>
                <a:cs typeface="Raleway"/>
                <a:sym typeface="Raleway"/>
              </a:rPr>
              <a:t>, B. and James, H. 1995. Culture, Cognitive Dissonance and the </a:t>
            </a:r>
            <a:r>
              <a:rPr lang="en-IN" sz="800" b="1" dirty="0">
                <a:latin typeface="Raleway"/>
                <a:ea typeface="Raleway"/>
                <a:cs typeface="Raleway"/>
                <a:sym typeface="Raleway"/>
              </a:rPr>
              <a:t>Management of Change. </a:t>
            </a:r>
            <a:endParaRPr sz="1200" dirty="0">
              <a:latin typeface="Raleway"/>
              <a:ea typeface="Raleway"/>
              <a:cs typeface="Raleway"/>
              <a:sym typeface="Raleway"/>
            </a:endParaRPr>
          </a:p>
          <a:p>
            <a:pPr marL="0" lvl="0" indent="0" algn="l" rtl="0">
              <a:spcBef>
                <a:spcPts val="0"/>
              </a:spcBef>
              <a:spcAft>
                <a:spcPts val="1200"/>
              </a:spcAft>
              <a:buClr>
                <a:schemeClr val="dk2"/>
              </a:buClr>
              <a:buSzPts val="1100"/>
              <a:buFont typeface="Arial"/>
              <a:buNone/>
            </a:pPr>
            <a:r>
              <a:rPr lang="en" sz="1200" dirty="0">
                <a:latin typeface="Raleway"/>
                <a:ea typeface="Raleway"/>
                <a:cs typeface="Raleway"/>
                <a:sym typeface="Raleway"/>
              </a:rPr>
              <a:t> </a:t>
            </a:r>
            <a:endParaRPr sz="1200" u="sng" dirty="0">
              <a:solidFill>
                <a:schemeClr val="dk1"/>
              </a:solidFill>
              <a:latin typeface="Raleway"/>
              <a:ea typeface="Raleway"/>
              <a:cs typeface="Raleway"/>
              <a:sym typeface="Raleway"/>
            </a:endParaRPr>
          </a:p>
        </p:txBody>
      </p:sp>
    </p:spTree>
    <p:extLst>
      <p:ext uri="{BB962C8B-B14F-4D97-AF65-F5344CB8AC3E}">
        <p14:creationId xmlns:p14="http://schemas.microsoft.com/office/powerpoint/2010/main" val="14641535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6"/>
        <p:cNvGrpSpPr/>
        <p:nvPr/>
      </p:nvGrpSpPr>
      <p:grpSpPr>
        <a:xfrm>
          <a:off x="0" y="0"/>
          <a:ext cx="0" cy="0"/>
          <a:chOff x="0" y="0"/>
          <a:chExt cx="0" cy="0"/>
        </a:xfrm>
      </p:grpSpPr>
      <p:pic>
        <p:nvPicPr>
          <p:cNvPr id="237" name="Google Shape;237;p35"/>
          <p:cNvPicPr preferRelativeResize="0"/>
          <p:nvPr/>
        </p:nvPicPr>
        <p:blipFill>
          <a:blip r:embed="rId3">
            <a:alphaModFix/>
          </a:blip>
          <a:stretch>
            <a:fillRect/>
          </a:stretch>
        </p:blipFill>
        <p:spPr>
          <a:xfrm>
            <a:off x="0" y="162725"/>
            <a:ext cx="9144000" cy="4818049"/>
          </a:xfrm>
          <a:prstGeom prst="rect">
            <a:avLst/>
          </a:prstGeom>
          <a:noFill/>
          <a:ln>
            <a:noFill/>
          </a:ln>
        </p:spPr>
      </p:pic>
      <p:pic>
        <p:nvPicPr>
          <p:cNvPr id="238" name="Google Shape;238;p3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39" name="Google Shape;239;p35"/>
          <p:cNvSpPr txBox="1"/>
          <p:nvPr/>
        </p:nvSpPr>
        <p:spPr>
          <a:xfrm>
            <a:off x="2564419" y="695017"/>
            <a:ext cx="394911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All Referred Papers:</a:t>
            </a:r>
            <a:endParaRPr sz="3000" b="1" dirty="0">
              <a:solidFill>
                <a:schemeClr val="lt2"/>
              </a:solidFill>
              <a:latin typeface="Raleway"/>
              <a:ea typeface="Raleway"/>
              <a:cs typeface="Raleway"/>
              <a:sym typeface="Raleway"/>
            </a:endParaRPr>
          </a:p>
        </p:txBody>
      </p:sp>
      <p:sp>
        <p:nvSpPr>
          <p:cNvPr id="240" name="Google Shape;240;p35"/>
          <p:cNvSpPr txBox="1">
            <a:spLocks noGrp="1"/>
          </p:cNvSpPr>
          <p:nvPr>
            <p:ph type="body" idx="4294967295"/>
          </p:nvPr>
        </p:nvSpPr>
        <p:spPr>
          <a:xfrm>
            <a:off x="487680" y="1377475"/>
            <a:ext cx="8168640" cy="3072000"/>
          </a:xfrm>
          <a:prstGeom prst="rect">
            <a:avLst/>
          </a:prstGeom>
        </p:spPr>
        <p:txBody>
          <a:bodyPr spcFirstLastPara="1" wrap="square" lIns="91425" tIns="91425" rIns="91425" bIns="91425" anchor="t" anchorCtr="0">
            <a:noAutofit/>
          </a:bodyPr>
          <a:lstStyle/>
          <a:p>
            <a:pPr marL="0" lvl="0" indent="0">
              <a:buSzPts val="1100"/>
              <a:buNone/>
            </a:pPr>
            <a:r>
              <a:rPr lang="en-IN" sz="700" b="1" dirty="0">
                <a:latin typeface="Raleway"/>
                <a:ea typeface="Raleway"/>
                <a:cs typeface="Raleway"/>
                <a:sym typeface="Raleway"/>
              </a:rPr>
              <a:t>International Journal of Operations and Production Management. Vol. 15. No. 8. Pp.14-33 </a:t>
            </a:r>
          </a:p>
          <a:p>
            <a:pPr marL="0" lvl="0" indent="0">
              <a:buSzPts val="1100"/>
              <a:buNone/>
            </a:pPr>
            <a:r>
              <a:rPr lang="en-IN" sz="700" b="1" dirty="0" err="1">
                <a:latin typeface="Raleway"/>
                <a:ea typeface="Raleway"/>
                <a:cs typeface="Raleway"/>
                <a:sym typeface="Raleway"/>
              </a:rPr>
              <a:t>Burnes</a:t>
            </a:r>
            <a:r>
              <a:rPr lang="en-IN" sz="700" b="1" dirty="0">
                <a:latin typeface="Raleway"/>
                <a:ea typeface="Raleway"/>
                <a:cs typeface="Raleway"/>
                <a:sym typeface="Raleway"/>
              </a:rPr>
              <a:t>, B. 2000. Managing Change: A Strategic Approach to Organisational Dynamics. Financial Times Prentice Hall. </a:t>
            </a:r>
          </a:p>
          <a:p>
            <a:pPr marL="0" lvl="0" indent="0">
              <a:buSzPts val="1100"/>
              <a:buNone/>
            </a:pPr>
            <a:r>
              <a:rPr lang="en-IN" sz="700" b="1" dirty="0" smtClean="0">
                <a:latin typeface="Raleway"/>
                <a:ea typeface="Raleway"/>
                <a:cs typeface="Raleway"/>
                <a:sym typeface="Raleway"/>
              </a:rPr>
              <a:t>Capon</a:t>
            </a:r>
            <a:r>
              <a:rPr lang="en-IN" sz="700" b="1" dirty="0">
                <a:latin typeface="Raleway"/>
                <a:ea typeface="Raleway"/>
                <a:cs typeface="Raleway"/>
                <a:sym typeface="Raleway"/>
              </a:rPr>
              <a:t>, N., Kaye, M. and Wood, M. 1995. Measuring the success of a TQM programme. International Journal of Quality and Reliability. August 1995. Vol. 12. No. 8. Pp.8-15</a:t>
            </a:r>
          </a:p>
          <a:p>
            <a:pPr marL="0" lvl="0" indent="0">
              <a:buSzPts val="1100"/>
              <a:buNone/>
            </a:pPr>
            <a:r>
              <a:rPr lang="en-IN" sz="700" b="1" dirty="0">
                <a:latin typeface="Raleway"/>
                <a:ea typeface="Raleway"/>
                <a:cs typeface="Raleway"/>
                <a:sym typeface="Raleway"/>
              </a:rPr>
              <a:t>Carnegie Mellon University: Software Engineering Institute. 1995. The Capability Maturity Model: Guidelines for Improving the Software Process. </a:t>
            </a:r>
            <a:r>
              <a:rPr lang="en-IN" sz="700" b="1" dirty="0" err="1">
                <a:latin typeface="Raleway"/>
                <a:ea typeface="Raleway"/>
                <a:cs typeface="Raleway"/>
                <a:sym typeface="Raleway"/>
              </a:rPr>
              <a:t>Addision</a:t>
            </a:r>
            <a:r>
              <a:rPr lang="en-IN" sz="700" b="1" dirty="0">
                <a:latin typeface="Raleway"/>
                <a:ea typeface="Raleway"/>
                <a:cs typeface="Raleway"/>
                <a:sym typeface="Raleway"/>
              </a:rPr>
              <a:t>-Wesley. Massachusetts.</a:t>
            </a:r>
          </a:p>
          <a:p>
            <a:pPr marL="0" lvl="0" indent="0">
              <a:buSzPts val="1100"/>
              <a:buNone/>
            </a:pPr>
            <a:r>
              <a:rPr lang="en-IN" sz="700" b="1" dirty="0" err="1">
                <a:latin typeface="Raleway"/>
                <a:ea typeface="Raleway"/>
                <a:cs typeface="Raleway"/>
                <a:sym typeface="Raleway"/>
              </a:rPr>
              <a:t>Cassell</a:t>
            </a:r>
            <a:r>
              <a:rPr lang="en-IN" sz="700" b="1" dirty="0">
                <a:latin typeface="Raleway"/>
                <a:ea typeface="Raleway"/>
                <a:cs typeface="Raleway"/>
                <a:sym typeface="Raleway"/>
              </a:rPr>
              <a:t>, C. and </a:t>
            </a:r>
            <a:r>
              <a:rPr lang="en-IN" sz="700" b="1" dirty="0" err="1">
                <a:latin typeface="Raleway"/>
                <a:ea typeface="Raleway"/>
                <a:cs typeface="Raleway"/>
                <a:sym typeface="Raleway"/>
              </a:rPr>
              <a:t>Symon</a:t>
            </a:r>
            <a:r>
              <a:rPr lang="en-IN" sz="700" b="1" dirty="0">
                <a:latin typeface="Raleway"/>
                <a:ea typeface="Raleway"/>
                <a:cs typeface="Raleway"/>
                <a:sym typeface="Raleway"/>
              </a:rPr>
              <a:t>, G (Ed.). 1994. Qualitative Methods in Organisational Research: A Practical Guide. Sage Publications. London</a:t>
            </a:r>
          </a:p>
          <a:p>
            <a:pPr marL="0" lvl="0" indent="0">
              <a:buSzPts val="1100"/>
              <a:buNone/>
            </a:pPr>
            <a:r>
              <a:rPr lang="en-IN" sz="700" b="1" dirty="0" err="1">
                <a:latin typeface="Raleway"/>
                <a:ea typeface="Raleway"/>
                <a:cs typeface="Raleway"/>
                <a:sym typeface="Raleway"/>
              </a:rPr>
              <a:t>Caudron</a:t>
            </a:r>
            <a:r>
              <a:rPr lang="en-IN" sz="700" b="1" dirty="0">
                <a:latin typeface="Raleway"/>
                <a:ea typeface="Raleway"/>
                <a:cs typeface="Raleway"/>
                <a:sym typeface="Raleway"/>
              </a:rPr>
              <a:t>, S. 1993. How HR drives TQM. Personnel Journal. August 1993. </a:t>
            </a:r>
            <a:r>
              <a:rPr lang="en-IN" sz="700" b="1" dirty="0" err="1">
                <a:latin typeface="Raleway"/>
                <a:ea typeface="Raleway"/>
                <a:cs typeface="Raleway"/>
                <a:sym typeface="Raleway"/>
              </a:rPr>
              <a:t>Chattell</a:t>
            </a:r>
            <a:r>
              <a:rPr lang="en-IN" sz="700" b="1" dirty="0">
                <a:latin typeface="Raleway"/>
                <a:ea typeface="Raleway"/>
                <a:cs typeface="Raleway"/>
                <a:sym typeface="Raleway"/>
              </a:rPr>
              <a:t>, A. 1995. Managing the Future, Macmillan Business. London.</a:t>
            </a:r>
          </a:p>
          <a:p>
            <a:pPr marL="0" lvl="0" indent="0">
              <a:buSzPts val="1100"/>
              <a:buNone/>
            </a:pPr>
            <a:r>
              <a:rPr lang="en-IN" sz="700" b="1" dirty="0">
                <a:latin typeface="Raleway"/>
                <a:ea typeface="Raleway"/>
                <a:cs typeface="Raleway"/>
                <a:sym typeface="Raleway"/>
              </a:rPr>
              <a:t>Chen, I.J., </a:t>
            </a:r>
            <a:r>
              <a:rPr lang="en-IN" sz="700" b="1" dirty="0" err="1">
                <a:latin typeface="Raleway"/>
                <a:ea typeface="Raleway"/>
                <a:cs typeface="Raleway"/>
                <a:sym typeface="Raleway"/>
              </a:rPr>
              <a:t>Paetsch</a:t>
            </a:r>
            <a:r>
              <a:rPr lang="en-IN" sz="700" b="1" dirty="0">
                <a:latin typeface="Raleway"/>
                <a:ea typeface="Raleway"/>
                <a:cs typeface="Raleway"/>
                <a:sym typeface="Raleway"/>
              </a:rPr>
              <a:t>, K.A. and </a:t>
            </a:r>
            <a:r>
              <a:rPr lang="en-IN" sz="700" b="1" dirty="0" err="1">
                <a:latin typeface="Raleway"/>
                <a:ea typeface="Raleway"/>
                <a:cs typeface="Raleway"/>
                <a:sym typeface="Raleway"/>
              </a:rPr>
              <a:t>Pualraj</a:t>
            </a:r>
            <a:r>
              <a:rPr lang="en-IN" sz="700" b="1" dirty="0">
                <a:latin typeface="Raleway"/>
                <a:ea typeface="Raleway"/>
                <a:cs typeface="Raleway"/>
                <a:sym typeface="Raleway"/>
              </a:rPr>
              <a:t>, A. 1997. Quality manager involvement and quality performance. International Journal of Operations and Production Management. Vol.17. No.4. Pp.399-412</a:t>
            </a:r>
          </a:p>
          <a:p>
            <a:pPr marL="0" lvl="0" indent="0">
              <a:buSzPts val="1100"/>
              <a:buNone/>
            </a:pPr>
            <a:r>
              <a:rPr lang="en-IN" sz="700" b="1" dirty="0">
                <a:latin typeface="Raleway"/>
                <a:ea typeface="Raleway"/>
                <a:cs typeface="Raleway"/>
                <a:sym typeface="Raleway"/>
              </a:rPr>
              <a:t>Clark, L. 1994. The Essence of Change. Prentice-Hall. London</a:t>
            </a:r>
          </a:p>
          <a:p>
            <a:pPr marL="0" lvl="0" indent="0">
              <a:buSzPts val="1100"/>
              <a:buNone/>
            </a:pPr>
            <a:r>
              <a:rPr lang="en-IN" sz="700" b="1" dirty="0">
                <a:latin typeface="Raleway"/>
                <a:ea typeface="Raleway"/>
                <a:cs typeface="Raleway"/>
                <a:sym typeface="Raleway"/>
              </a:rPr>
              <a:t>Arndt, S. W. and </a:t>
            </a:r>
            <a:r>
              <a:rPr lang="en-IN" sz="700" b="1" dirty="0" err="1">
                <a:latin typeface="Raleway"/>
                <a:ea typeface="Raleway"/>
                <a:cs typeface="Raleway"/>
                <a:sym typeface="Raleway"/>
              </a:rPr>
              <a:t>Kierzkowski</a:t>
            </a:r>
            <a:r>
              <a:rPr lang="en-IN" sz="700" b="1" dirty="0">
                <a:latin typeface="Raleway"/>
                <a:ea typeface="Raleway"/>
                <a:cs typeface="Raleway"/>
                <a:sym typeface="Raleway"/>
              </a:rPr>
              <a:t>, H., 2001, Fragmentation: New Production Patterns in the World Economy.</a:t>
            </a:r>
          </a:p>
          <a:p>
            <a:pPr marL="0" lvl="0" indent="0">
              <a:buSzPts val="1100"/>
              <a:buNone/>
            </a:pPr>
            <a:r>
              <a:rPr lang="en-IN" sz="700" b="1" dirty="0">
                <a:latin typeface="Raleway"/>
                <a:ea typeface="Raleway"/>
                <a:cs typeface="Raleway"/>
                <a:sym typeface="Raleway"/>
              </a:rPr>
              <a:t>Clymer, F., 1955, Henry's Wonderful Model T, Bonanza Books,</a:t>
            </a:r>
          </a:p>
          <a:p>
            <a:pPr marL="0" lvl="0" indent="0">
              <a:buSzPts val="1100"/>
              <a:buNone/>
            </a:pPr>
            <a:r>
              <a:rPr lang="en-IN" sz="700" b="1" dirty="0" err="1">
                <a:latin typeface="Raleway"/>
                <a:ea typeface="Raleway"/>
                <a:cs typeface="Raleway"/>
                <a:sym typeface="Raleway"/>
              </a:rPr>
              <a:t>Fahnestock</a:t>
            </a:r>
            <a:r>
              <a:rPr lang="en-IN" sz="700" b="1" dirty="0">
                <a:latin typeface="Raleway"/>
                <a:ea typeface="Raleway"/>
                <a:cs typeface="Raleway"/>
                <a:sym typeface="Raleway"/>
              </a:rPr>
              <a:t>, M., 1921, The Model T - Ford Owner, Lincoln.</a:t>
            </a:r>
          </a:p>
          <a:p>
            <a:pPr marL="0" lvl="0" indent="0">
              <a:buSzPts val="1100"/>
              <a:buNone/>
            </a:pPr>
            <a:r>
              <a:rPr lang="en-IN" sz="700" b="1" dirty="0">
                <a:latin typeface="Raleway"/>
                <a:ea typeface="Raleway"/>
                <a:cs typeface="Raleway"/>
                <a:sym typeface="Raleway"/>
              </a:rPr>
              <a:t>Ford Motor Company, 1921, Model T - Ford Service Bulletin.</a:t>
            </a:r>
          </a:p>
          <a:p>
            <a:pPr marL="0" lvl="0" indent="0">
              <a:buSzPts val="1100"/>
              <a:buNone/>
            </a:pPr>
            <a:r>
              <a:rPr lang="en-IN" sz="700" b="1" dirty="0">
                <a:latin typeface="Raleway"/>
                <a:ea typeface="Raleway"/>
                <a:cs typeface="Raleway"/>
                <a:sym typeface="Raleway"/>
              </a:rPr>
              <a:t>Ericsson, A. and </a:t>
            </a:r>
            <a:r>
              <a:rPr lang="en-IN" sz="700" b="1" dirty="0" err="1">
                <a:latin typeface="Raleway"/>
                <a:ea typeface="Raleway"/>
                <a:cs typeface="Raleway"/>
                <a:sym typeface="Raleway"/>
              </a:rPr>
              <a:t>Erixon</a:t>
            </a:r>
            <a:r>
              <a:rPr lang="en-IN" sz="700" b="1" dirty="0">
                <a:latin typeface="Raleway"/>
                <a:ea typeface="Raleway"/>
                <a:cs typeface="Raleway"/>
                <a:sym typeface="Raleway"/>
              </a:rPr>
              <a:t>, G., 1999, Controlling Design Variant. Modular Product Platforms</a:t>
            </a:r>
          </a:p>
          <a:p>
            <a:pPr marL="0" lvl="0" indent="0">
              <a:buSzPts val="1100"/>
              <a:buNone/>
            </a:pPr>
            <a:r>
              <a:rPr lang="en-IN" sz="700" b="1" dirty="0">
                <a:latin typeface="Raleway"/>
                <a:ea typeface="Raleway"/>
                <a:cs typeface="Raleway"/>
                <a:sym typeface="Raleway"/>
              </a:rPr>
              <a:t>Alison, F., Shooter, S. B. and Simpson, T. W., 2006, "Assessing and Improving Commonality and Diversity within a Product</a:t>
            </a:r>
          </a:p>
          <a:p>
            <a:pPr marL="0" lvl="0" indent="0">
              <a:buSzPts val="1100"/>
              <a:buNone/>
            </a:pPr>
            <a:r>
              <a:rPr lang="en-IN" sz="700" b="1" dirty="0">
                <a:latin typeface="Raleway"/>
                <a:ea typeface="Raleway"/>
                <a:cs typeface="Raleway"/>
                <a:sym typeface="Raleway"/>
              </a:rPr>
              <a:t>Kimberly, W., 1999, "Back to the future," Automotive Engineer,</a:t>
            </a:r>
          </a:p>
          <a:p>
            <a:pPr marL="0" lvl="0" indent="0">
              <a:buSzPts val="1100"/>
              <a:buNone/>
            </a:pPr>
            <a:r>
              <a:rPr lang="en-IN" sz="700" b="1" dirty="0">
                <a:latin typeface="Raleway"/>
                <a:ea typeface="Raleway"/>
                <a:cs typeface="Raleway"/>
                <a:sym typeface="Raleway"/>
              </a:rPr>
              <a:t>Simpson, T. W., 2004, "Product Platform Design and engineering.</a:t>
            </a:r>
          </a:p>
          <a:p>
            <a:pPr marL="0" lvl="0" indent="0">
              <a:buSzPts val="1100"/>
              <a:buNone/>
            </a:pPr>
            <a:r>
              <a:rPr lang="en-IN" sz="700" b="1" dirty="0">
                <a:latin typeface="Raleway"/>
                <a:ea typeface="Raleway"/>
                <a:cs typeface="Raleway"/>
                <a:sym typeface="Raleway"/>
              </a:rPr>
              <a:t>Customization: Status and Promise," Artificial Intelligence for Engineering Design, Analysis &amp; Manufacturing.</a:t>
            </a:r>
          </a:p>
          <a:p>
            <a:pPr marL="0" lvl="0" indent="0">
              <a:buSzPts val="1100"/>
              <a:buNone/>
            </a:pPr>
            <a:r>
              <a:rPr lang="en-IN" sz="700" b="1" dirty="0">
                <a:latin typeface="Raleway"/>
                <a:ea typeface="Raleway"/>
                <a:cs typeface="Raleway"/>
                <a:sym typeface="Raleway"/>
              </a:rPr>
              <a:t>Wilhelm, B., 1997, "Platform and Modular Concepts at Volkswagen - Their Effect on the Assembly Process”.</a:t>
            </a:r>
          </a:p>
          <a:p>
            <a:pPr marL="0" lvl="0" indent="0">
              <a:buSzPts val="1100"/>
              <a:buNone/>
            </a:pPr>
            <a:r>
              <a:rPr lang="en-IN" sz="700" b="1" dirty="0" err="1">
                <a:latin typeface="Raleway"/>
                <a:ea typeface="Raleway"/>
                <a:cs typeface="Raleway"/>
                <a:sym typeface="Raleway"/>
              </a:rPr>
              <a:t>Bremmer</a:t>
            </a:r>
            <a:r>
              <a:rPr lang="en-IN" sz="700" b="1" dirty="0">
                <a:latin typeface="Raleway"/>
                <a:ea typeface="Raleway"/>
                <a:cs typeface="Raleway"/>
                <a:sym typeface="Raleway"/>
              </a:rPr>
              <a:t>, R., 1999, "Cutting-Edge Platforms," Financial Times Automotive World Planning. </a:t>
            </a:r>
          </a:p>
          <a:p>
            <a:pPr marL="0" lvl="0" indent="0">
              <a:buSzPts val="1100"/>
              <a:buNone/>
            </a:pPr>
            <a:r>
              <a:rPr lang="en-IN" sz="700" b="1" dirty="0" err="1">
                <a:latin typeface="Raleway"/>
                <a:ea typeface="Raleway"/>
                <a:cs typeface="Raleway"/>
                <a:sym typeface="Raleway"/>
              </a:rPr>
              <a:t>Beynon</a:t>
            </a:r>
            <a:r>
              <a:rPr lang="en-IN" sz="700" b="1" dirty="0">
                <a:latin typeface="Raleway"/>
                <a:ea typeface="Raleway"/>
                <a:cs typeface="Raleway"/>
                <a:sym typeface="Raleway"/>
              </a:rPr>
              <a:t>, H,1987, Working For Ford (2nd edition), interesting Penguin,</a:t>
            </a:r>
          </a:p>
          <a:p>
            <a:pPr marL="0" lvl="0" indent="0">
              <a:buSzPts val="1100"/>
              <a:buNone/>
            </a:pPr>
            <a:r>
              <a:rPr lang="en-IN" sz="700" b="1" dirty="0">
                <a:latin typeface="Raleway"/>
                <a:ea typeface="Raleway"/>
                <a:cs typeface="Raleway"/>
                <a:sym typeface="Raleway"/>
              </a:rPr>
              <a:t>Friedman, H. and </a:t>
            </a:r>
            <a:r>
              <a:rPr lang="en-IN" sz="700" b="1" dirty="0" err="1">
                <a:latin typeface="Raleway"/>
                <a:ea typeface="Raleway"/>
                <a:cs typeface="Raleway"/>
                <a:sym typeface="Raleway"/>
              </a:rPr>
              <a:t>Meredeen</a:t>
            </a:r>
            <a:r>
              <a:rPr lang="en-IN" sz="700" b="1" dirty="0">
                <a:latin typeface="Raleway"/>
                <a:ea typeface="Raleway"/>
                <a:cs typeface="Raleway"/>
                <a:sym typeface="Raleway"/>
              </a:rPr>
              <a:t>, S, 1980,  The Dynamics of Industrial Conflict, </a:t>
            </a:r>
            <a:r>
              <a:rPr lang="en-IN" sz="700" b="1" dirty="0" err="1">
                <a:latin typeface="Raleway"/>
                <a:ea typeface="Raleway"/>
                <a:cs typeface="Raleway"/>
                <a:sym typeface="Raleway"/>
              </a:rPr>
              <a:t>Croom</a:t>
            </a:r>
            <a:r>
              <a:rPr lang="en-IN" sz="700" b="1" dirty="0">
                <a:latin typeface="Raleway"/>
                <a:ea typeface="Raleway"/>
                <a:cs typeface="Raleway"/>
                <a:sym typeface="Raleway"/>
              </a:rPr>
              <a:t> Helm, </a:t>
            </a:r>
          </a:p>
          <a:p>
            <a:pPr marL="0" lvl="0" indent="0">
              <a:buSzPts val="1100"/>
              <a:buNone/>
            </a:pPr>
            <a:r>
              <a:rPr lang="en-IN" sz="700" b="1" dirty="0">
                <a:latin typeface="Raleway"/>
                <a:ea typeface="Raleway"/>
                <a:cs typeface="Raleway"/>
                <a:sym typeface="Raleway"/>
              </a:rPr>
              <a:t>Abernathy, W.J, Clark, K. B. and </a:t>
            </a:r>
            <a:r>
              <a:rPr lang="en-IN" sz="700" b="1" dirty="0" err="1">
                <a:latin typeface="Raleway"/>
                <a:ea typeface="Raleway"/>
                <a:cs typeface="Raleway"/>
                <a:sym typeface="Raleway"/>
              </a:rPr>
              <a:t>Kantrow</a:t>
            </a:r>
            <a:r>
              <a:rPr lang="en-IN" sz="700" b="1" dirty="0">
                <a:latin typeface="Raleway"/>
                <a:ea typeface="Raleway"/>
                <a:cs typeface="Raleway"/>
                <a:sym typeface="Raleway"/>
              </a:rPr>
              <a:t>, A. M, 1981, The New Industrial Competition', Harvard Business Review, </a:t>
            </a:r>
          </a:p>
          <a:p>
            <a:pPr marL="0" lvl="0" indent="0">
              <a:buSzPts val="1100"/>
              <a:buNone/>
            </a:pPr>
            <a:r>
              <a:rPr lang="en-IN" sz="700" b="1" dirty="0" err="1">
                <a:latin typeface="Raleway"/>
                <a:ea typeface="Raleway"/>
                <a:cs typeface="Raleway"/>
                <a:sym typeface="Raleway"/>
              </a:rPr>
              <a:t>Bhaskar</a:t>
            </a:r>
            <a:r>
              <a:rPr lang="en-IN" sz="700" b="1" dirty="0">
                <a:latin typeface="Raleway"/>
                <a:ea typeface="Raleway"/>
                <a:cs typeface="Raleway"/>
                <a:sym typeface="Raleway"/>
              </a:rPr>
              <a:t>, K., 1979, The Future of the UK Motor Indus try, </a:t>
            </a:r>
            <a:r>
              <a:rPr lang="en-IN" sz="700" b="1" dirty="0" err="1">
                <a:latin typeface="Raleway"/>
                <a:ea typeface="Raleway"/>
                <a:cs typeface="Raleway"/>
                <a:sym typeface="Raleway"/>
              </a:rPr>
              <a:t>Kogan</a:t>
            </a:r>
            <a:r>
              <a:rPr lang="en-IN" sz="700" b="1" dirty="0">
                <a:latin typeface="Raleway"/>
                <a:ea typeface="Raleway"/>
                <a:cs typeface="Raleway"/>
                <a:sym typeface="Raleway"/>
              </a:rPr>
              <a:t> Page.</a:t>
            </a:r>
          </a:p>
          <a:p>
            <a:pPr marL="0" lvl="0" indent="0" algn="l" rtl="0">
              <a:spcBef>
                <a:spcPts val="0"/>
              </a:spcBef>
              <a:spcAft>
                <a:spcPts val="0"/>
              </a:spcAft>
              <a:buClr>
                <a:schemeClr val="dk2"/>
              </a:buClr>
              <a:buSzPts val="1100"/>
              <a:buFont typeface="Arial"/>
              <a:buNone/>
            </a:pPr>
            <a:endParaRPr sz="1200" dirty="0">
              <a:latin typeface="Raleway"/>
              <a:ea typeface="Raleway"/>
              <a:cs typeface="Raleway"/>
              <a:sym typeface="Raleway"/>
            </a:endParaRPr>
          </a:p>
          <a:p>
            <a:pPr marL="0" lvl="0" indent="0" algn="l" rtl="0">
              <a:spcBef>
                <a:spcPts val="0"/>
              </a:spcBef>
              <a:spcAft>
                <a:spcPts val="1200"/>
              </a:spcAft>
              <a:buClr>
                <a:schemeClr val="dk2"/>
              </a:buClr>
              <a:buSzPts val="1100"/>
              <a:buFont typeface="Arial"/>
              <a:buNone/>
            </a:pPr>
            <a:r>
              <a:rPr lang="en" sz="1200" dirty="0">
                <a:latin typeface="Raleway"/>
                <a:ea typeface="Raleway"/>
                <a:cs typeface="Raleway"/>
                <a:sym typeface="Raleway"/>
              </a:rPr>
              <a:t> </a:t>
            </a:r>
            <a:endParaRPr sz="1200" u="sng" dirty="0">
              <a:solidFill>
                <a:schemeClr val="dk1"/>
              </a:solidFill>
              <a:latin typeface="Raleway"/>
              <a:ea typeface="Raleway"/>
              <a:cs typeface="Raleway"/>
              <a:sym typeface="Raleway"/>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6"/>
        <p:cNvGrpSpPr/>
        <p:nvPr/>
      </p:nvGrpSpPr>
      <p:grpSpPr>
        <a:xfrm>
          <a:off x="0" y="0"/>
          <a:ext cx="0" cy="0"/>
          <a:chOff x="0" y="0"/>
          <a:chExt cx="0" cy="0"/>
        </a:xfrm>
      </p:grpSpPr>
      <p:pic>
        <p:nvPicPr>
          <p:cNvPr id="237" name="Google Shape;237;p35"/>
          <p:cNvPicPr preferRelativeResize="0"/>
          <p:nvPr/>
        </p:nvPicPr>
        <p:blipFill>
          <a:blip r:embed="rId3">
            <a:alphaModFix/>
          </a:blip>
          <a:stretch>
            <a:fillRect/>
          </a:stretch>
        </p:blipFill>
        <p:spPr>
          <a:xfrm>
            <a:off x="2184325" y="162725"/>
            <a:ext cx="4709299" cy="4818049"/>
          </a:xfrm>
          <a:prstGeom prst="rect">
            <a:avLst/>
          </a:prstGeom>
          <a:noFill/>
          <a:ln>
            <a:noFill/>
          </a:ln>
        </p:spPr>
      </p:pic>
      <p:pic>
        <p:nvPicPr>
          <p:cNvPr id="238" name="Google Shape;238;p3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39" name="Google Shape;239;p35"/>
          <p:cNvSpPr txBox="1"/>
          <p:nvPr/>
        </p:nvSpPr>
        <p:spPr>
          <a:xfrm>
            <a:off x="2564419" y="695017"/>
            <a:ext cx="394911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smtClean="0">
                <a:solidFill>
                  <a:schemeClr val="lt2"/>
                </a:solidFill>
                <a:latin typeface="Raleway"/>
                <a:ea typeface="Raleway"/>
                <a:cs typeface="Raleway"/>
                <a:sym typeface="Raleway"/>
              </a:rPr>
              <a:t>Other References</a:t>
            </a:r>
            <a:r>
              <a:rPr lang="en" sz="3000" b="1" dirty="0">
                <a:solidFill>
                  <a:schemeClr val="lt2"/>
                </a:solidFill>
                <a:latin typeface="Raleway"/>
                <a:ea typeface="Raleway"/>
                <a:cs typeface="Raleway"/>
                <a:sym typeface="Raleway"/>
              </a:rPr>
              <a:t>:</a:t>
            </a:r>
            <a:endParaRPr sz="3000" b="1" dirty="0">
              <a:solidFill>
                <a:schemeClr val="lt2"/>
              </a:solidFill>
              <a:latin typeface="Raleway"/>
              <a:ea typeface="Raleway"/>
              <a:cs typeface="Raleway"/>
              <a:sym typeface="Raleway"/>
            </a:endParaRPr>
          </a:p>
        </p:txBody>
      </p:sp>
      <p:sp>
        <p:nvSpPr>
          <p:cNvPr id="240" name="Google Shape;240;p35"/>
          <p:cNvSpPr txBox="1">
            <a:spLocks noGrp="1"/>
          </p:cNvSpPr>
          <p:nvPr>
            <p:ph type="body" idx="4294967295"/>
          </p:nvPr>
        </p:nvSpPr>
        <p:spPr>
          <a:xfrm>
            <a:off x="2540575" y="1377475"/>
            <a:ext cx="4008000" cy="30720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Raleway"/>
              <a:buChar char="●"/>
            </a:pPr>
            <a:r>
              <a:rPr lang="en" sz="1200" u="sng" dirty="0">
                <a:solidFill>
                  <a:srgbClr val="1155CC"/>
                </a:solidFill>
                <a:latin typeface="Raleway"/>
                <a:ea typeface="Raleway"/>
                <a:cs typeface="Raleway"/>
                <a:sym typeface="Raleway"/>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https://corporate.ford.com/articles/history/the-model-t.html</a:t>
            </a:r>
            <a:endParaRPr sz="1200" dirty="0">
              <a:latin typeface="Raleway"/>
              <a:ea typeface="Raleway"/>
              <a:cs typeface="Raleway"/>
              <a:sym typeface="Raleway"/>
            </a:endParaRPr>
          </a:p>
          <a:p>
            <a:pPr marL="457200" lvl="0" indent="-304800" algn="l" rtl="0">
              <a:spcBef>
                <a:spcPts val="0"/>
              </a:spcBef>
              <a:spcAft>
                <a:spcPts val="0"/>
              </a:spcAft>
              <a:buSzPts val="1200"/>
              <a:buFont typeface="Raleway"/>
              <a:buChar char="●"/>
            </a:pPr>
            <a:r>
              <a:rPr lang="en" sz="1200" u="sng" dirty="0">
                <a:solidFill>
                  <a:srgbClr val="1155CC"/>
                </a:solidFill>
                <a:latin typeface="Raleway"/>
                <a:ea typeface="Raleway"/>
                <a:cs typeface="Raleway"/>
                <a:sym typeface="Raleway"/>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https://www.scribd.com/doc/90050370/TQM-IN-FORD#download</a:t>
            </a:r>
            <a:endParaRPr sz="1200" dirty="0">
              <a:latin typeface="Raleway"/>
              <a:ea typeface="Raleway"/>
              <a:cs typeface="Raleway"/>
              <a:sym typeface="Raleway"/>
            </a:endParaRPr>
          </a:p>
          <a:p>
            <a:pPr marL="457200" lvl="0" indent="-304800" algn="l" rtl="0">
              <a:spcBef>
                <a:spcPts val="0"/>
              </a:spcBef>
              <a:spcAft>
                <a:spcPts val="0"/>
              </a:spcAft>
              <a:buSzPts val="1200"/>
              <a:buFont typeface="Raleway"/>
              <a:buChar char="●"/>
            </a:pPr>
            <a:r>
              <a:rPr lang="en" sz="1200" u="sng" dirty="0">
                <a:solidFill>
                  <a:schemeClr val="hlink"/>
                </a:solidFill>
                <a:latin typeface="Raleway"/>
                <a:ea typeface="Raleway"/>
                <a:cs typeface="Raleway"/>
                <a:sym typeface="Raleway"/>
                <a:hlinkClick r:id="rId7"/>
              </a:rPr>
              <a:t>https://www.greatsayings.net/sayings-about-model-t-ford</a:t>
            </a:r>
            <a:endParaRPr sz="1200" dirty="0">
              <a:latin typeface="Raleway"/>
              <a:ea typeface="Raleway"/>
              <a:cs typeface="Raleway"/>
              <a:sym typeface="Raleway"/>
            </a:endParaRPr>
          </a:p>
          <a:p>
            <a:pPr marL="457200" lvl="0" indent="-234950" algn="l" rtl="0">
              <a:spcBef>
                <a:spcPts val="0"/>
              </a:spcBef>
              <a:spcAft>
                <a:spcPts val="0"/>
              </a:spcAft>
              <a:buSzPts val="100"/>
              <a:buFont typeface="Raleway"/>
              <a:buChar char="●"/>
            </a:pPr>
            <a:r>
              <a:rPr lang="en" sz="1200" u="sng" dirty="0">
                <a:solidFill>
                  <a:srgbClr val="1155CC"/>
                </a:solidFill>
                <a:latin typeface="Raleway"/>
                <a:ea typeface="Raleway"/>
                <a:cs typeface="Raleway"/>
                <a:sym typeface="Raleway"/>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https://www.thoughtco.com/henry-ford-quotes-1991147</a:t>
            </a:r>
            <a:endParaRPr sz="1200" dirty="0">
              <a:latin typeface="Raleway"/>
              <a:ea typeface="Raleway"/>
              <a:cs typeface="Raleway"/>
              <a:sym typeface="Raleway"/>
            </a:endParaRPr>
          </a:p>
          <a:p>
            <a:pPr marL="457200" lvl="0" indent="-304800" algn="l" rtl="0">
              <a:spcBef>
                <a:spcPts val="0"/>
              </a:spcBef>
              <a:spcAft>
                <a:spcPts val="0"/>
              </a:spcAft>
              <a:buSzPts val="1200"/>
              <a:buFont typeface="Raleway"/>
              <a:buChar char="●"/>
            </a:pPr>
            <a:r>
              <a:rPr lang="en" sz="1200" u="sng" dirty="0">
                <a:solidFill>
                  <a:schemeClr val="hlink"/>
                </a:solidFill>
                <a:latin typeface="Raleway"/>
                <a:ea typeface="Raleway"/>
                <a:cs typeface="Raleway"/>
                <a:sym typeface="Raleway"/>
                <a:hlinkClick r:id="rId7"/>
              </a:rPr>
              <a:t>https://www.greatsayings.net/sayings-about-model-t-ford</a:t>
            </a:r>
            <a:endParaRPr sz="1200" dirty="0">
              <a:latin typeface="Raleway"/>
              <a:ea typeface="Raleway"/>
              <a:cs typeface="Raleway"/>
              <a:sym typeface="Raleway"/>
            </a:endParaRPr>
          </a:p>
          <a:p>
            <a:pPr marL="457200" lvl="0" indent="-304800" algn="l" rtl="0">
              <a:spcBef>
                <a:spcPts val="0"/>
              </a:spcBef>
              <a:spcAft>
                <a:spcPts val="0"/>
              </a:spcAft>
              <a:buSzPts val="1200"/>
              <a:buFont typeface="Raleway"/>
              <a:buChar char="●"/>
            </a:pPr>
            <a:r>
              <a:rPr lang="en" sz="1200" u="sng" dirty="0">
                <a:solidFill>
                  <a:schemeClr val="hlink"/>
                </a:solidFill>
                <a:latin typeface="Raleway"/>
                <a:ea typeface="Raleway"/>
                <a:cs typeface="Raleway"/>
                <a:sym typeface="Raleway"/>
                <a:hlinkClick r:id="rId9"/>
              </a:rPr>
              <a:t>http://oplaunch.com/blog/2015/04/30/the-truth-about-any-color-so-long-as-it-is-black</a:t>
            </a:r>
            <a:endParaRPr sz="1200" dirty="0">
              <a:latin typeface="Raleway"/>
              <a:ea typeface="Raleway"/>
              <a:cs typeface="Raleway"/>
              <a:sym typeface="Raleway"/>
            </a:endParaRPr>
          </a:p>
          <a:p>
            <a:pPr marL="457200" lvl="0" indent="-304800" algn="l" rtl="0">
              <a:spcBef>
                <a:spcPts val="0"/>
              </a:spcBef>
              <a:spcAft>
                <a:spcPts val="0"/>
              </a:spcAft>
              <a:buSzPts val="1200"/>
              <a:buFont typeface="Raleway"/>
              <a:buChar char="●"/>
            </a:pPr>
            <a:r>
              <a:rPr lang="en" sz="1200" dirty="0">
                <a:latin typeface="Raleway"/>
                <a:ea typeface="Raleway"/>
                <a:cs typeface="Raleway"/>
                <a:sym typeface="Raleway"/>
                <a:hlinkClick r:id="rId10"/>
              </a:rPr>
              <a:t>https://www.brighthubpm.com/methods-strategies/72279-tqm-and-ford-motor-company</a:t>
            </a:r>
            <a:endParaRPr sz="1200" dirty="0">
              <a:latin typeface="Raleway"/>
              <a:ea typeface="Raleway"/>
              <a:cs typeface="Raleway"/>
              <a:sym typeface="Raleway"/>
            </a:endParaRPr>
          </a:p>
          <a:p>
            <a:pPr marL="0" lvl="0" indent="0" algn="l" rtl="0">
              <a:spcBef>
                <a:spcPts val="0"/>
              </a:spcBef>
              <a:spcAft>
                <a:spcPts val="0"/>
              </a:spcAft>
              <a:buClr>
                <a:schemeClr val="dk2"/>
              </a:buClr>
              <a:buSzPts val="1100"/>
              <a:buFont typeface="Arial"/>
              <a:buNone/>
            </a:pPr>
            <a:endParaRPr sz="1200" dirty="0">
              <a:latin typeface="Raleway"/>
              <a:ea typeface="Raleway"/>
              <a:cs typeface="Raleway"/>
              <a:sym typeface="Raleway"/>
            </a:endParaRPr>
          </a:p>
          <a:p>
            <a:pPr marL="0" lvl="0" indent="0" algn="l" rtl="0">
              <a:spcBef>
                <a:spcPts val="0"/>
              </a:spcBef>
              <a:spcAft>
                <a:spcPts val="1200"/>
              </a:spcAft>
              <a:buClr>
                <a:schemeClr val="dk2"/>
              </a:buClr>
              <a:buSzPts val="1100"/>
              <a:buFont typeface="Arial"/>
              <a:buNone/>
            </a:pPr>
            <a:r>
              <a:rPr lang="en" sz="1200" dirty="0">
                <a:latin typeface="Raleway"/>
                <a:ea typeface="Raleway"/>
                <a:cs typeface="Raleway"/>
                <a:sym typeface="Raleway"/>
              </a:rPr>
              <a:t> </a:t>
            </a:r>
            <a:endParaRPr sz="1200" u="sng" dirty="0">
              <a:solidFill>
                <a:schemeClr val="dk1"/>
              </a:solidFill>
              <a:latin typeface="Raleway"/>
              <a:ea typeface="Raleway"/>
              <a:cs typeface="Raleway"/>
              <a:sym typeface="Raleway"/>
            </a:endParaRPr>
          </a:p>
        </p:txBody>
      </p:sp>
    </p:spTree>
    <p:extLst>
      <p:ext uri="{BB962C8B-B14F-4D97-AF65-F5344CB8AC3E}">
        <p14:creationId xmlns:p14="http://schemas.microsoft.com/office/powerpoint/2010/main" val="2721241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6252"/>
          <a:stretch/>
        </p:blipFill>
        <p:spPr>
          <a:xfrm>
            <a:off x="0" y="0"/>
            <a:ext cx="9143997" cy="5143497"/>
          </a:xfrm>
          <a:prstGeom prst="rect">
            <a:avLst/>
          </a:prstGeom>
          <a:noFill/>
          <a:ln>
            <a:noFill/>
          </a:ln>
        </p:spPr>
      </p:pic>
      <p:sp>
        <p:nvSpPr>
          <p:cNvPr id="101" name="Google Shape;101;p17"/>
          <p:cNvSpPr/>
          <p:nvPr/>
        </p:nvSpPr>
        <p:spPr>
          <a:xfrm>
            <a:off x="283000" y="297900"/>
            <a:ext cx="4547700" cy="4547700"/>
          </a:xfrm>
          <a:prstGeom prst="rect">
            <a:avLst/>
          </a:prstGeom>
          <a:solidFill>
            <a:srgbClr val="000000">
              <a:alpha val="76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7"/>
          <p:cNvSpPr txBox="1">
            <a:spLocks noGrp="1"/>
          </p:cNvSpPr>
          <p:nvPr>
            <p:ph type="body" idx="4294967295"/>
          </p:nvPr>
        </p:nvSpPr>
        <p:spPr>
          <a:xfrm>
            <a:off x="481300" y="529650"/>
            <a:ext cx="4151100" cy="4084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800" b="1">
                <a:solidFill>
                  <a:schemeClr val="accent5"/>
                </a:solidFill>
              </a:rPr>
              <a:t>"You can have it in any color you want, as long as it is black."</a:t>
            </a:r>
            <a:endParaRPr sz="2800" b="1">
              <a:solidFill>
                <a:schemeClr val="accent5"/>
              </a:solidFill>
            </a:endParaRPr>
          </a:p>
          <a:p>
            <a:pPr marL="0" lvl="0" indent="0" algn="l" rtl="0">
              <a:lnSpc>
                <a:spcPct val="100000"/>
              </a:lnSpc>
              <a:spcBef>
                <a:spcPts val="1600"/>
              </a:spcBef>
              <a:spcAft>
                <a:spcPts val="1600"/>
              </a:spcAft>
              <a:buNone/>
            </a:pPr>
            <a:r>
              <a:rPr lang="en">
                <a:solidFill>
                  <a:schemeClr val="lt1"/>
                </a:solidFill>
              </a:rPr>
              <a:t>In this project, we will be deciphering his breakthrough cost cutting decisions like going for only black color made available.</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18"/>
          <p:cNvPicPr preferRelativeResize="0"/>
          <p:nvPr/>
        </p:nvPicPr>
        <p:blipFill rotWithShape="1">
          <a:blip r:embed="rId3">
            <a:alphaModFix/>
          </a:blip>
          <a:srcRect t="9433" b="2816"/>
          <a:stretch/>
        </p:blipFill>
        <p:spPr>
          <a:xfrm>
            <a:off x="0" y="0"/>
            <a:ext cx="9144000" cy="5143499"/>
          </a:xfrm>
          <a:prstGeom prst="rect">
            <a:avLst/>
          </a:prstGeom>
          <a:noFill/>
          <a:ln>
            <a:noFill/>
          </a:ln>
        </p:spPr>
      </p:pic>
      <p:sp>
        <p:nvSpPr>
          <p:cNvPr id="108" name="Google Shape;108;p18"/>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200" dirty="0">
                <a:solidFill>
                  <a:schemeClr val="accent5"/>
                </a:solidFill>
              </a:rPr>
              <a:t>Project objective</a:t>
            </a:r>
            <a:endParaRPr sz="4200" dirty="0">
              <a:solidFill>
                <a:schemeClr val="accent5"/>
              </a:solidFill>
            </a:endParaRPr>
          </a:p>
          <a:p>
            <a:pPr marL="0" lvl="0" indent="0" algn="l" rtl="0">
              <a:spcBef>
                <a:spcPts val="1000"/>
              </a:spcBef>
              <a:spcAft>
                <a:spcPts val="0"/>
              </a:spcAft>
              <a:buNone/>
            </a:pPr>
            <a:r>
              <a:rPr lang="en" sz="1400" b="0" dirty="0"/>
              <a:t>In here we are to review different ideas pertaining to the performance of Henry Ford’s Model T to be affordable, simple to operate, and durable. The vehicle was one of the first mass production vehicles, allowing Ford to achieve his aim of manufacturing the universal car. We know that the vehicle had many new features that were unique for its time. The low price point allowed many people to become a Ford owner, should they choose it, and caused Ford Motor Company to be a household name.</a:t>
            </a:r>
            <a:endParaRPr sz="2100" b="0" dirty="0"/>
          </a:p>
          <a:p>
            <a:pPr marL="0" lvl="0" indent="0" algn="l" rtl="0">
              <a:spcBef>
                <a:spcPts val="1000"/>
              </a:spcBef>
              <a:spcAft>
                <a:spcPts val="0"/>
              </a:spcAft>
              <a:buNone/>
            </a:pPr>
            <a:endParaRPr sz="2100" dirty="0"/>
          </a:p>
          <a:p>
            <a:pPr marL="0" lvl="0" indent="0" algn="l" rtl="0">
              <a:lnSpc>
                <a:spcPct val="115000"/>
              </a:lnSpc>
              <a:spcBef>
                <a:spcPts val="1000"/>
              </a:spcBef>
              <a:spcAft>
                <a:spcPts val="1000"/>
              </a:spcAft>
              <a:buNone/>
            </a:pPr>
            <a:r>
              <a:rPr lang="en" sz="1600" u="sng" dirty="0">
                <a:solidFill>
                  <a:schemeClr val="accent5"/>
                </a:solidFill>
                <a:latin typeface="Lato"/>
                <a:ea typeface="Lato"/>
                <a:cs typeface="Lato"/>
                <a:sym typeface="La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See a short video on it’s test drive</a:t>
            </a:r>
            <a:r>
              <a:rPr lang="en" sz="1600" dirty="0">
                <a:solidFill>
                  <a:schemeClr val="accent5"/>
                </a:solidFill>
              </a:rPr>
              <a:t> </a:t>
            </a:r>
            <a:r>
              <a:rPr lang="en" sz="2400" dirty="0">
                <a:solidFill>
                  <a:schemeClr val="accent5"/>
                </a:solidFill>
              </a:rPr>
              <a:t> </a:t>
            </a:r>
            <a:endParaRPr sz="2400" dirty="0">
              <a:solidFill>
                <a:schemeClr val="accent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283100" y="712150"/>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Ford’s </a:t>
            </a:r>
            <a:r>
              <a:rPr lang="en" sz="3800"/>
              <a:t>other famous sayings</a:t>
            </a:r>
            <a:endParaRPr sz="3800"/>
          </a:p>
        </p:txBody>
      </p:sp>
      <p:sp>
        <p:nvSpPr>
          <p:cNvPr id="114" name="Google Shape;114;p19"/>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If I had asked people what they wanted, they would have said faster horses.</a:t>
            </a:r>
            <a:endParaRPr sz="2100"/>
          </a:p>
          <a:p>
            <a:pPr marL="0" lvl="0" indent="0" algn="l" rtl="0">
              <a:spcBef>
                <a:spcPts val="1200"/>
              </a:spcBef>
              <a:spcAft>
                <a:spcPts val="1200"/>
              </a:spcAft>
              <a:buNone/>
            </a:pPr>
            <a:endParaRPr sz="2100"/>
          </a:p>
        </p:txBody>
      </p:sp>
      <p:sp>
        <p:nvSpPr>
          <p:cNvPr id="118" name="Google Shape;118;p19"/>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Lato"/>
                <a:ea typeface="Lato"/>
                <a:cs typeface="Lato"/>
                <a:sym typeface="Lato"/>
              </a:rPr>
              <a:t>Quality means doing it right when no one is looking.</a:t>
            </a:r>
            <a:endParaRPr sz="3100">
              <a:latin typeface="Lato"/>
              <a:ea typeface="Lato"/>
              <a:cs typeface="Lato"/>
              <a:sym typeface="Lato"/>
            </a:endParaRPr>
          </a:p>
          <a:p>
            <a:pPr marL="0" lvl="0" indent="0" algn="l" rtl="0">
              <a:spcBef>
                <a:spcPts val="1200"/>
              </a:spcBef>
              <a:spcAft>
                <a:spcPts val="1200"/>
              </a:spcAft>
              <a:buNone/>
            </a:pPr>
            <a:endParaRPr sz="2100"/>
          </a:p>
        </p:txBody>
      </p:sp>
      <p:sp>
        <p:nvSpPr>
          <p:cNvPr id="119" name="Google Shape;119;p19"/>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I will build a car for the great multitude.</a:t>
            </a:r>
            <a:endParaRPr sz="2100"/>
          </a:p>
          <a:p>
            <a:pPr marL="0" lvl="0" indent="0" algn="l" rtl="0">
              <a:spcBef>
                <a:spcPts val="1200"/>
              </a:spcBef>
              <a:spcAft>
                <a:spcPts val="0"/>
              </a:spcAft>
              <a:buNone/>
            </a:pPr>
            <a:endParaRPr sz="2100"/>
          </a:p>
          <a:p>
            <a:pPr marL="0" lvl="0" indent="0" algn="l" rtl="0">
              <a:spcBef>
                <a:spcPts val="1200"/>
              </a:spcBef>
              <a:spcAft>
                <a:spcPts val="1200"/>
              </a:spcAft>
              <a:buNone/>
            </a:pPr>
            <a:endParaRPr sz="1400" b="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3"/>
        <p:cNvGrpSpPr/>
        <p:nvPr/>
      </p:nvGrpSpPr>
      <p:grpSpPr>
        <a:xfrm>
          <a:off x="0" y="0"/>
          <a:ext cx="0" cy="0"/>
          <a:chOff x="0" y="0"/>
          <a:chExt cx="0" cy="0"/>
        </a:xfrm>
      </p:grpSpPr>
      <p:sp>
        <p:nvSpPr>
          <p:cNvPr id="124" name="Google Shape;124;p20"/>
          <p:cNvSpPr txBox="1">
            <a:spLocks noGrp="1"/>
          </p:cNvSpPr>
          <p:nvPr>
            <p:ph type="title"/>
          </p:nvPr>
        </p:nvSpPr>
        <p:spPr>
          <a:xfrm>
            <a:off x="283103" y="712141"/>
            <a:ext cx="62442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0">
                <a:solidFill>
                  <a:srgbClr val="000000"/>
                </a:solidFill>
              </a:rPr>
              <a:t>Let’s start with the</a:t>
            </a:r>
            <a:r>
              <a:rPr lang="en">
                <a:solidFill>
                  <a:srgbClr val="000000"/>
                </a:solidFill>
              </a:rPr>
              <a:t> </a:t>
            </a:r>
            <a:r>
              <a:rPr lang="en">
                <a:solidFill>
                  <a:schemeClr val="accent5"/>
                </a:solidFill>
              </a:rPr>
              <a:t>Literature Review.</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0" y="-716825"/>
            <a:ext cx="9144003" cy="6228455"/>
          </a:xfrm>
          <a:prstGeom prst="rect">
            <a:avLst/>
          </a:prstGeom>
          <a:noFill/>
          <a:ln>
            <a:noFill/>
          </a:ln>
        </p:spPr>
      </p:pic>
      <p:sp>
        <p:nvSpPr>
          <p:cNvPr id="130" name="Google Shape;130;p21"/>
          <p:cNvSpPr txBox="1">
            <a:spLocks noGrp="1"/>
          </p:cNvSpPr>
          <p:nvPr>
            <p:ph type="title"/>
          </p:nvPr>
        </p:nvSpPr>
        <p:spPr>
          <a:xfrm>
            <a:off x="321850" y="1078575"/>
            <a:ext cx="8581200" cy="27618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b="0"/>
              <a:t>In October 1908, Ford launched the Model T. At the very beginning, the Model T was a success for its general utility, fine performance and price. </a:t>
            </a:r>
            <a:endParaRPr sz="2400" b="0"/>
          </a:p>
          <a:p>
            <a:pPr marL="457200" lvl="0" indent="-381000" algn="l" rtl="0">
              <a:lnSpc>
                <a:spcPct val="115000"/>
              </a:lnSpc>
              <a:spcBef>
                <a:spcPts val="0"/>
              </a:spcBef>
              <a:spcAft>
                <a:spcPts val="0"/>
              </a:spcAft>
              <a:buSzPts val="2400"/>
              <a:buChar char="●"/>
            </a:pPr>
            <a:r>
              <a:rPr lang="en" sz="2400" b="0"/>
              <a:t>This car rapidly became the first car owned by many in the country. Early versions of this car were refined and offered very basic features: no speedometer, no starter, no temperature gauge, and no bum-pers. </a:t>
            </a:r>
            <a:endParaRPr sz="2400" b="0"/>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7908</TotalTime>
  <Words>5061</Words>
  <Application>Microsoft Office PowerPoint</Application>
  <PresentationFormat>On-screen Show (16:9)</PresentationFormat>
  <Paragraphs>221</Paragraphs>
  <Slides>49</Slides>
  <Notes>49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Lato</vt:lpstr>
      <vt:lpstr>Montserrat</vt:lpstr>
      <vt:lpstr>Calibri</vt:lpstr>
      <vt:lpstr>Times New Roman</vt:lpstr>
      <vt:lpstr>Raleway</vt:lpstr>
      <vt:lpstr>Symbol</vt:lpstr>
      <vt:lpstr>Arial</vt:lpstr>
      <vt:lpstr>Swiss</vt:lpstr>
      <vt:lpstr>Project Title: Success story - Henry Ford’s Model T </vt:lpstr>
      <vt:lpstr>Look at the COVER FOR THE AD. </vt:lpstr>
      <vt:lpstr>Why this project?</vt:lpstr>
      <vt:lpstr>PowerPoint Presentation</vt:lpstr>
      <vt:lpstr>PowerPoint Presentation</vt:lpstr>
      <vt:lpstr>Project objective In here we are to review different ideas pertaining to the performance of Henry Ford’s Model T to be affordable, simple to operate, and durable. The vehicle was one of the first mass production vehicles, allowing Ford to achieve his aim of manufacturing the universal car. We know that the vehicle had many new features that were unique for its time. The low price point allowed many people to become a Ford owner, should they choose it, and caused Ford Motor Company to be a household name.  See a short video on it’s test drive  </vt:lpstr>
      <vt:lpstr>Ford’s other famous sayings</vt:lpstr>
      <vt:lpstr>Let’s start with the Literature Review.</vt:lpstr>
      <vt:lpstr>In October 1908, Ford launched the Model T. At the very beginning, the Model T was a success for its general utility, fine performance and price.  This car rapidly became the first car owned by many in the country. Early versions of this car were refined and offered very basic features: no speedometer, no starter, no temperature gauge, and no bum-pers. </vt:lpstr>
      <vt:lpstr>The Model T’s owners were seduced by the fact that it was easy to drive, repair, and modify while also being affordable. The vanadium alloys used by ford to build this car was a significant advantage in terms of quality.  The Model T was produced from October 1908 to May 1927 for an overall production of 15 million .</vt:lpstr>
      <vt:lpstr>The Model T was also available in several different colours. The Model T was often referred to as the ‘universal car’, because it was extended to every type of customer and could be used for every situation.</vt:lpstr>
      <vt:lpstr>PowerPoint Presentation</vt:lpstr>
      <vt:lpstr>Here are some wise words by wise people on and around the vehicle.</vt:lpstr>
      <vt:lpstr>PowerPoint Presentation</vt:lpstr>
      <vt:lpstr>PowerPoint Presentation</vt:lpstr>
      <vt:lpstr>PowerPoint Presentation</vt:lpstr>
      <vt:lpstr>PowerPoint Presentation</vt:lpstr>
      <vt:lpstr>Understanding the problem and methodology.</vt:lpstr>
      <vt:lpstr>Complicated problems look easy when solved using Divide and Conquer approach!  WE WILL APPROACH THE PROBLEM BY DIVIDING IT INTO  3 SUBDIVISIONS</vt:lpstr>
      <vt:lpstr>PowerPoint Presentation</vt:lpstr>
      <vt:lpstr>Timeline Plan Sheet</vt:lpstr>
      <vt:lpstr>Let’s see the Progress till date.</vt:lpstr>
      <vt:lpstr>We have gathered relevant research papers, from different sources, on our topic like: ‘Henry Ford Vs Assembly Line Balancing by James M. Wilson from Adam Smith Business School in UK’ and twelve others, which we will be using as reference while bringing out insights on the success of Ford Model T.  We have provided the links and short descriptions to all those reserch papers being used.</vt:lpstr>
      <vt:lpstr>PowerPoint Presentation</vt:lpstr>
      <vt:lpstr>PowerPoint Presentation</vt:lpstr>
      <vt:lpstr>PowerPoint Presentation</vt:lpstr>
      <vt:lpstr>PowerPoint Presentation</vt:lpstr>
      <vt:lpstr>PowerPoint Presentation</vt:lpstr>
      <vt:lpstr>PowerPoint Presentation</vt:lpstr>
      <vt:lpstr>We had all divided these papers amongst ourselves to read, understand and summarise the information to each other, so that we can collectively discuss its contents and decide on furthur progress.  We have had a small discussion and brainstorming session amongs ourselves, where we exchanged our understandings and opinions on each of the papers.</vt:lpstr>
      <vt:lpstr>The Research Gap we encountered while going through all these research papers was that: the strategies used by “the father of mass production” – Henry Ford, is not summarized and contrasted with the current TQM practices used in several companies, although many papers have claimed his decisions to resonate Japanese principles. We aim to do the same in this project taking references from several research papers.</vt:lpstr>
      <vt:lpstr>Results and discussion</vt:lpstr>
      <vt:lpstr>Henry Ford did not invent the automobile or the assembly line. Instead, he was the most successful at marrying these two technologies together in ways that increased efficiency and reduced costs. Let’s see his ideas and decisions that can be related to the currently practiced TQM principles:</vt:lpstr>
      <vt:lpstr>PowerPoint Presentation</vt:lpstr>
      <vt:lpstr>PowerPoint Presentation</vt:lpstr>
      <vt:lpstr>PowerPoint Presentation</vt:lpstr>
      <vt:lpstr>PowerPoint Presentation</vt:lpstr>
      <vt:lpstr>PowerPoint Presentation</vt:lpstr>
      <vt:lpstr>All these specifications might sound to be a joke today as we have vehicles which run at 180 kmph. But at that time people could never even think of travelling at that speed and more over even owning a car! It didn’t bother then if they had to carry an extra set of blankets for the comfort they were getting was unimaginable. Ford could produce it at such a mass scale and in such a low cost only because of his techniques and choices of production.</vt:lpstr>
      <vt:lpstr>PowerPoint Presentation</vt:lpstr>
      <vt:lpstr>Conclusion</vt:lpstr>
      <vt:lpstr>We discussed Ford’s work and the Model T. This very successful car (the longest and perhaps most successful car ever realized), was not only available in a black model, but represented a product line of vehicles characterized by significant variety. Variety within the product line (average of five different products each year), variety also through 5000 gadgets offered by the Ford Company; and variety finally with thousands of specific Model Ts tailored to final customers’ needs.</vt:lpstr>
      <vt:lpstr>The Model T platform was significant, including the entire underbody, the engine, etc., and improved over time along with the car bodies. The platform was independent from the bodies used to customize it. Interfaces were common for the entire product family, permitting easy manufacturing mixing and late differentiation. A version of mass customization was also implemented by Ford. In fact, Ford’s company built the common platform and used specialized manufacturers to tailor the Model Ts to the exact customers’ needs. </vt:lpstr>
      <vt:lpstr>Industries with manufactured products can learn from Henry Ford’s success. Ford’s experience was forgotten in the past industry designing non-platform product even when some product lines had sufficient homogeneity to be build on a product platform. Current practices will benefit from the Model T on numerous aspects from lifecycle management to mass customization via platform design and management. Future work will target the study of points highlighted in the discussion section, especially the detail of the platform specification and the resulting family of products.</vt:lpstr>
      <vt:lpstr>In the process we also discovered and discussed Ford Motor Company’s current backlogs in management and presented a revised process map that can be used to improve the production capability in the company.</vt:lpstr>
      <vt:lpstr>Thank you.</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Success story - Henry Ford’s Model T</dc:title>
  <dc:creator>Chandreyi Chowdhury</dc:creator>
  <cp:lastModifiedBy>Microsoft account</cp:lastModifiedBy>
  <cp:revision>48</cp:revision>
  <dcterms:modified xsi:type="dcterms:W3CDTF">2021-12-03T07:21:02Z</dcterms:modified>
</cp:coreProperties>
</file>